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58" r:id="rId6"/>
    <p:sldId id="267" r:id="rId7"/>
    <p:sldId id="259" r:id="rId8"/>
    <p:sldId id="260" r:id="rId9"/>
    <p:sldId id="261" r:id="rId10"/>
    <p:sldId id="262" r:id="rId11"/>
    <p:sldId id="264"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A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14077B-8555-4148-8745-485F777BF0B6}" v="3" dt="2025-09-09T14:04:43.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F5F01-2CD9-4E04-81C8-C85A3F662924}" type="datetimeFigureOut">
              <a:rPr lang="en-GB" smtClean="0"/>
              <a:t>07/10/2025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7C61B-FAB7-4422-B64D-5495AA244435}" type="slidenum">
              <a:rPr lang="en-GB" smtClean="0"/>
              <a:t>‹#›</a:t>
            </a:fld>
            <a:endParaRPr lang="en-GB"/>
          </a:p>
        </p:txBody>
      </p:sp>
    </p:spTree>
    <p:extLst>
      <p:ext uri="{BB962C8B-B14F-4D97-AF65-F5344CB8AC3E}">
        <p14:creationId xmlns:p14="http://schemas.microsoft.com/office/powerpoint/2010/main" val="289165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7C61B-FAB7-4422-B64D-5495AA244435}" type="slidenum">
              <a:rPr lang="en-GB" smtClean="0"/>
              <a:t>1</a:t>
            </a:fld>
            <a:endParaRPr lang="en-GB"/>
          </a:p>
        </p:txBody>
      </p:sp>
    </p:spTree>
    <p:extLst>
      <p:ext uri="{BB962C8B-B14F-4D97-AF65-F5344CB8AC3E}">
        <p14:creationId xmlns:p14="http://schemas.microsoft.com/office/powerpoint/2010/main" val="324360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7C61B-FAB7-4422-B64D-5495AA244435}" type="slidenum">
              <a:rPr lang="en-GB" smtClean="0"/>
              <a:t>2</a:t>
            </a:fld>
            <a:endParaRPr lang="en-GB"/>
          </a:p>
        </p:txBody>
      </p:sp>
    </p:spTree>
    <p:extLst>
      <p:ext uri="{BB962C8B-B14F-4D97-AF65-F5344CB8AC3E}">
        <p14:creationId xmlns:p14="http://schemas.microsoft.com/office/powerpoint/2010/main" val="388740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C9E92-FDDB-319D-8D3F-420013C3DC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1E123D-3999-F4B0-5587-D6BC46980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17206F-7B84-E9D8-26F8-021B9C3498BE}"/>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5" name="Footer Placeholder 4">
            <a:extLst>
              <a:ext uri="{FF2B5EF4-FFF2-40B4-BE49-F238E27FC236}">
                <a16:creationId xmlns:a16="http://schemas.microsoft.com/office/drawing/2014/main" id="{51ECF9AA-149E-E39E-CBC3-87CE3D14A4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D5AC40-3DF9-800F-9DE6-E51278B2F370}"/>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33964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85FBC-1A50-8D12-05BA-4CB2246B8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5394F1-8120-F155-EB32-98F3320C17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146507-FFF6-004B-FD07-8E42C34FABA7}"/>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5" name="Footer Placeholder 4">
            <a:extLst>
              <a:ext uri="{FF2B5EF4-FFF2-40B4-BE49-F238E27FC236}">
                <a16:creationId xmlns:a16="http://schemas.microsoft.com/office/drawing/2014/main" id="{5AAD5D70-D006-ECDB-6512-E187D454CA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32668-5845-2F78-5044-92A8F21686F5}"/>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119009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F05D53-3827-44D6-8EEC-8E08CB8604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806024-23C9-61A7-F6C5-103122965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513DE-64CF-7DD5-4BBE-3B188E26641C}"/>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5" name="Footer Placeholder 4">
            <a:extLst>
              <a:ext uri="{FF2B5EF4-FFF2-40B4-BE49-F238E27FC236}">
                <a16:creationId xmlns:a16="http://schemas.microsoft.com/office/drawing/2014/main" id="{B26751DB-0687-676F-4144-17B2B6395D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3E36F3-30DA-5391-6827-A6CD1E9800DC}"/>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178728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11D7-B2F2-8464-212C-D3F1E7A896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7E581B-ADBC-E2DD-689C-C45EF739D0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1B4CE8-CAA5-88C0-27B9-A291EFEB3E46}"/>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5" name="Footer Placeholder 4">
            <a:extLst>
              <a:ext uri="{FF2B5EF4-FFF2-40B4-BE49-F238E27FC236}">
                <a16:creationId xmlns:a16="http://schemas.microsoft.com/office/drawing/2014/main" id="{2F60D6CA-831C-2B35-98EE-E35C6BCB99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5BB8F7-7A21-8076-FB51-207CAE162D74}"/>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397008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D586-8CA6-908D-3A5D-DDB25313B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C13C88-B92E-5314-7D81-F63AE801D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ADDAC2-C148-42EF-65DE-923E6021EF68}"/>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5" name="Footer Placeholder 4">
            <a:extLst>
              <a:ext uri="{FF2B5EF4-FFF2-40B4-BE49-F238E27FC236}">
                <a16:creationId xmlns:a16="http://schemas.microsoft.com/office/drawing/2014/main" id="{45725950-BCB1-85E4-8694-6EC71D4195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21FF81-58C8-AA3B-2DC2-B5C11FF308BD}"/>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5530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C42B-0B43-7880-572F-A6A6E6B335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EBB421-E081-78CE-CCFF-1C0FE61885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44822A4-DE71-D277-3894-A6BB5276BC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920775F-C5BE-4B01-1A9B-0330FA5AB2F5}"/>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6" name="Footer Placeholder 5">
            <a:extLst>
              <a:ext uri="{FF2B5EF4-FFF2-40B4-BE49-F238E27FC236}">
                <a16:creationId xmlns:a16="http://schemas.microsoft.com/office/drawing/2014/main" id="{2F933DDC-CF65-00CB-176A-6A8BA17E20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A47833-8C1E-978F-2533-5FF29815C814}"/>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865369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982C-B7F1-A18A-E56E-EE71B25E65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02C88F-7DA8-1248-4E5F-E71C2CEAA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3D2E60-77BF-03CB-2086-A89B04111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98AD01-C44E-D688-F2DE-D6C92C18B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13D14-4BAA-5810-7F20-008D25B828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18D1DE-18FF-D9B7-C035-F059E48210A0}"/>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8" name="Footer Placeholder 7">
            <a:extLst>
              <a:ext uri="{FF2B5EF4-FFF2-40B4-BE49-F238E27FC236}">
                <a16:creationId xmlns:a16="http://schemas.microsoft.com/office/drawing/2014/main" id="{AF7BE644-0FCA-309E-7A7A-BA5AB3B876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59B5FF-A06E-93E9-F75A-9540B40D78B1}"/>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243862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0341-7640-2AA6-780E-E5213DB90AB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CFFF0-60BA-7DA3-5007-3F8FDB597496}"/>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4" name="Footer Placeholder 3">
            <a:extLst>
              <a:ext uri="{FF2B5EF4-FFF2-40B4-BE49-F238E27FC236}">
                <a16:creationId xmlns:a16="http://schemas.microsoft.com/office/drawing/2014/main" id="{36089D05-59E0-5434-D069-30B4B216E0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CE258B-1334-E0C5-74F3-3A8375F8FB24}"/>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75277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17D7C7-264C-4423-4003-B83F140231FD}"/>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3" name="Footer Placeholder 2">
            <a:extLst>
              <a:ext uri="{FF2B5EF4-FFF2-40B4-BE49-F238E27FC236}">
                <a16:creationId xmlns:a16="http://schemas.microsoft.com/office/drawing/2014/main" id="{B219FA03-85CE-7CA7-461A-ED3F410236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F90B00-5342-2273-EEEE-FFF34A75047B}"/>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290042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8B0A-7C02-CE3F-32A6-89300488A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FD17B-A643-3B81-0933-E32CE2B3F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C2F15-A1C0-B0DD-953E-90FDB083A9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27E6F-0383-E3FA-1CA0-98FD57373357}"/>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6" name="Footer Placeholder 5">
            <a:extLst>
              <a:ext uri="{FF2B5EF4-FFF2-40B4-BE49-F238E27FC236}">
                <a16:creationId xmlns:a16="http://schemas.microsoft.com/office/drawing/2014/main" id="{A0885905-451D-0F41-ED0B-D53E24D342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BCE6C1-3872-6F6A-A7CA-6D44466EFB23}"/>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416014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AB39-5AE0-2653-4329-AA62CBAD0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1FCF2D-BB66-91AB-D9E9-F93177D2D3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C5825A-3FD9-32A2-439B-5F4D8F6CB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2D76A-2C44-5C83-0C22-35D1F37F2B4B}"/>
              </a:ext>
            </a:extLst>
          </p:cNvPr>
          <p:cNvSpPr>
            <a:spLocks noGrp="1"/>
          </p:cNvSpPr>
          <p:nvPr>
            <p:ph type="dt" sz="half" idx="10"/>
          </p:nvPr>
        </p:nvSpPr>
        <p:spPr/>
        <p:txBody>
          <a:bodyPr/>
          <a:lstStyle/>
          <a:p>
            <a:fld id="{D82AAEC9-6B1B-4C45-8465-A9CE554B92B7}" type="datetimeFigureOut">
              <a:rPr lang="en-GB" smtClean="0"/>
              <a:t>07/10/2025</a:t>
            </a:fld>
            <a:endParaRPr lang="en-GB"/>
          </a:p>
        </p:txBody>
      </p:sp>
      <p:sp>
        <p:nvSpPr>
          <p:cNvPr id="6" name="Footer Placeholder 5">
            <a:extLst>
              <a:ext uri="{FF2B5EF4-FFF2-40B4-BE49-F238E27FC236}">
                <a16:creationId xmlns:a16="http://schemas.microsoft.com/office/drawing/2014/main" id="{50B0CDAE-E94E-586C-FCB9-98FE512315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143398-2E3C-C3CF-00C6-8A8FD7B3E5D3}"/>
              </a:ext>
            </a:extLst>
          </p:cNvPr>
          <p:cNvSpPr>
            <a:spLocks noGrp="1"/>
          </p:cNvSpPr>
          <p:nvPr>
            <p:ph type="sldNum" sz="quarter" idx="12"/>
          </p:nvPr>
        </p:nvSpPr>
        <p:spPr/>
        <p:txBody>
          <a:bodyPr/>
          <a:lstStyle/>
          <a:p>
            <a:fld id="{B071C790-7A79-4ED1-A801-76649C603D6F}" type="slidenum">
              <a:rPr lang="en-GB" smtClean="0"/>
              <a:t>‹#›</a:t>
            </a:fld>
            <a:endParaRPr lang="en-GB"/>
          </a:p>
        </p:txBody>
      </p:sp>
    </p:spTree>
    <p:extLst>
      <p:ext uri="{BB962C8B-B14F-4D97-AF65-F5344CB8AC3E}">
        <p14:creationId xmlns:p14="http://schemas.microsoft.com/office/powerpoint/2010/main" val="320915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2EA49-0B37-31F9-D5D0-55AEA12E7C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E4F36D-8292-3776-995B-EAA2B3232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FD3D7E-3F6E-C44B-BDC9-A1CA9C1227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AAEC9-6B1B-4C45-8465-A9CE554B92B7}" type="datetimeFigureOut">
              <a:rPr lang="en-GB" smtClean="0"/>
              <a:t>07/10/2025</a:t>
            </a:fld>
            <a:endParaRPr lang="en-GB"/>
          </a:p>
        </p:txBody>
      </p:sp>
      <p:sp>
        <p:nvSpPr>
          <p:cNvPr id="5" name="Footer Placeholder 4">
            <a:extLst>
              <a:ext uri="{FF2B5EF4-FFF2-40B4-BE49-F238E27FC236}">
                <a16:creationId xmlns:a16="http://schemas.microsoft.com/office/drawing/2014/main" id="{B11F11FE-04F1-56A7-FA3F-77E3535FA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89C0AC-5084-B4FA-791E-0B1980CA7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1C790-7A79-4ED1-A801-76649C603D6F}" type="slidenum">
              <a:rPr lang="en-GB" smtClean="0"/>
              <a:t>‹#›</a:t>
            </a:fld>
            <a:endParaRPr lang="en-GB"/>
          </a:p>
        </p:txBody>
      </p:sp>
    </p:spTree>
    <p:extLst>
      <p:ext uri="{BB962C8B-B14F-4D97-AF65-F5344CB8AC3E}">
        <p14:creationId xmlns:p14="http://schemas.microsoft.com/office/powerpoint/2010/main" val="67240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4A29-690D-5990-31A1-F95E797C15AB}"/>
              </a:ext>
            </a:extLst>
          </p:cNvPr>
          <p:cNvSpPr>
            <a:spLocks noGrp="1"/>
          </p:cNvSpPr>
          <p:nvPr>
            <p:ph type="title"/>
          </p:nvPr>
        </p:nvSpPr>
        <p:spPr>
          <a:xfrm>
            <a:off x="838200" y="365125"/>
            <a:ext cx="10515600" cy="649859"/>
          </a:xfrm>
        </p:spPr>
        <p:txBody>
          <a:bodyPr>
            <a:noAutofit/>
          </a:bodyPr>
          <a:lstStyle/>
          <a:p>
            <a:r>
              <a:rPr lang="en-GB" sz="3200" dirty="0">
                <a:latin typeface="Greycliff CF Medium" pitchFamily="50" charset="0"/>
              </a:rPr>
              <a:t>Personalising this user guide for your organisation</a:t>
            </a:r>
          </a:p>
        </p:txBody>
      </p:sp>
      <p:sp>
        <p:nvSpPr>
          <p:cNvPr id="3" name="Content Placeholder 2">
            <a:extLst>
              <a:ext uri="{FF2B5EF4-FFF2-40B4-BE49-F238E27FC236}">
                <a16:creationId xmlns:a16="http://schemas.microsoft.com/office/drawing/2014/main" id="{1098ABA4-3D9B-4A39-8B02-D4F1FCCCFA47}"/>
              </a:ext>
            </a:extLst>
          </p:cNvPr>
          <p:cNvSpPr>
            <a:spLocks noGrp="1"/>
          </p:cNvSpPr>
          <p:nvPr>
            <p:ph idx="1"/>
          </p:nvPr>
        </p:nvSpPr>
        <p:spPr>
          <a:xfrm>
            <a:off x="838200" y="1175766"/>
            <a:ext cx="10515600" cy="5115306"/>
          </a:xfrm>
        </p:spPr>
        <p:txBody>
          <a:bodyPr>
            <a:normAutofit/>
          </a:bodyPr>
          <a:lstStyle/>
          <a:p>
            <a:pPr marL="0" indent="0">
              <a:buNone/>
            </a:pPr>
            <a:r>
              <a:rPr lang="en-GB" sz="1400" i="1" dirty="0">
                <a:latin typeface="Greycliff CF Medium" pitchFamily="50" charset="0"/>
              </a:rPr>
              <a:t>This end user guide is intended as a guide for Kallidus customers to update according to their own internal processes. Please ensure that you read through it thoroughly and edit to suit your organisation and processes. The layout and design of this document has been deliberately kept plain and simple so that you are able to add your own branding or use PowerPoint design tools to add your preferred style.</a:t>
            </a:r>
            <a:br>
              <a:rPr lang="en-GB" sz="1400" dirty="0">
                <a:latin typeface="Greycliff CF Medium" pitchFamily="50" charset="0"/>
              </a:rPr>
            </a:br>
            <a:endParaRPr lang="en-GB" sz="1400" dirty="0">
              <a:latin typeface="Greycliff CF Medium" pitchFamily="50" charset="0"/>
            </a:endParaRPr>
          </a:p>
          <a:p>
            <a:r>
              <a:rPr lang="en-GB" sz="1400" dirty="0">
                <a:latin typeface="Greycliff CF Medium" pitchFamily="50" charset="0"/>
              </a:rPr>
              <a:t>Consider your audience – Would more detailed instructions or simplified instructions work better for them?</a:t>
            </a:r>
          </a:p>
          <a:p>
            <a:r>
              <a:rPr lang="en-GB" sz="1400" dirty="0">
                <a:latin typeface="Greycliff CF Medium" pitchFamily="50" charset="0"/>
              </a:rPr>
              <a:t>There may be functions described in the guide that you are not planning to use. Ensure that you delete them from the contents list and appropriate slides</a:t>
            </a:r>
          </a:p>
          <a:p>
            <a:r>
              <a:rPr lang="en-GB" sz="1400" dirty="0">
                <a:latin typeface="Greycliff CF Medium" pitchFamily="50" charset="0"/>
              </a:rPr>
              <a:t>Re-word and edit to suit your company tone of voice – including changing the term ‘Learn’ to the system name you will be using internally</a:t>
            </a:r>
          </a:p>
          <a:p>
            <a:r>
              <a:rPr lang="en-GB" sz="1400" dirty="0">
                <a:latin typeface="Greycliff CF Medium" pitchFamily="50" charset="0"/>
              </a:rPr>
              <a:t>Replace screenshots with imagery from your own system so that the branding and functions displayed match what your users will see. You may want to use a test user account with student only access for this.</a:t>
            </a:r>
          </a:p>
          <a:p>
            <a:r>
              <a:rPr lang="en-GB" sz="1400" dirty="0">
                <a:latin typeface="Greycliff CF Medium" pitchFamily="50" charset="0"/>
              </a:rPr>
              <a:t>Add your company logo and use your company branding, colours or standard layouts</a:t>
            </a:r>
          </a:p>
          <a:p>
            <a:r>
              <a:rPr lang="en-GB" sz="1400" dirty="0">
                <a:latin typeface="Greycliff CF Medium" pitchFamily="50" charset="0"/>
              </a:rPr>
              <a:t>When you are happy with the wording and layout of the guide, save it as a PDF to send out to your users as part of your communications. It can be added to Learn as a course for easy access, but be aware that it will likely need to be available outside of the system as well, so that your users have sight of how to locate the system and log in.</a:t>
            </a:r>
          </a:p>
          <a:p>
            <a:r>
              <a:rPr lang="en-GB" sz="1400" dirty="0">
                <a:latin typeface="Greycliff CF Medium" pitchFamily="50" charset="0"/>
              </a:rPr>
              <a:t>Anything highlighted in yellow will likely need to be deleted or replaced as appropriate</a:t>
            </a:r>
          </a:p>
          <a:p>
            <a:r>
              <a:rPr lang="en-GB" sz="1400" dirty="0">
                <a:latin typeface="Greycliff CF Medium" pitchFamily="50" charset="0"/>
              </a:rPr>
              <a:t>The FAQ/Contacts slide at the end of this document will need to be updating according to your organisational processes</a:t>
            </a:r>
          </a:p>
          <a:p>
            <a:r>
              <a:rPr lang="en-GB" sz="1400" b="1" dirty="0">
                <a:latin typeface="Greycliff CF Medium" pitchFamily="50" charset="0"/>
              </a:rPr>
              <a:t>Please remember to remove this slide before saving as PDF and providing to your users</a:t>
            </a:r>
          </a:p>
        </p:txBody>
      </p:sp>
    </p:spTree>
    <p:extLst>
      <p:ext uri="{BB962C8B-B14F-4D97-AF65-F5344CB8AC3E}">
        <p14:creationId xmlns:p14="http://schemas.microsoft.com/office/powerpoint/2010/main" val="3375721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3" y="749163"/>
            <a:ext cx="2595122" cy="38469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400" kern="1200" dirty="0">
                <a:solidFill>
                  <a:schemeClr val="tx1"/>
                </a:solidFill>
                <a:latin typeface="Greycliff CF Medium" pitchFamily="50" charset="0"/>
                <a:ea typeface="+mj-ea"/>
                <a:cs typeface="+mj-cs"/>
              </a:rPr>
              <a:t>FAQ &amp; Contacts</a:t>
            </a:r>
          </a:p>
        </p:txBody>
      </p:sp>
      <p:graphicFrame>
        <p:nvGraphicFramePr>
          <p:cNvPr id="2" name="Table 2">
            <a:extLst>
              <a:ext uri="{FF2B5EF4-FFF2-40B4-BE49-F238E27FC236}">
                <a16:creationId xmlns:a16="http://schemas.microsoft.com/office/drawing/2014/main" id="{3EA2442E-B37D-E6FB-5C06-2854C40E5B3C}"/>
              </a:ext>
            </a:extLst>
          </p:cNvPr>
          <p:cNvGraphicFramePr>
            <a:graphicFrameLocks noGrp="1"/>
          </p:cNvGraphicFramePr>
          <p:nvPr>
            <p:extLst>
              <p:ext uri="{D42A27DB-BD31-4B8C-83A1-F6EECF244321}">
                <p14:modId xmlns:p14="http://schemas.microsoft.com/office/powerpoint/2010/main" val="679499783"/>
              </p:ext>
            </p:extLst>
          </p:nvPr>
        </p:nvGraphicFramePr>
        <p:xfrm>
          <a:off x="907288" y="1133857"/>
          <a:ext cx="10038080" cy="5618480"/>
        </p:xfrm>
        <a:graphic>
          <a:graphicData uri="http://schemas.openxmlformats.org/drawingml/2006/table">
            <a:tbl>
              <a:tblPr firstRow="1" bandRow="1">
                <a:tableStyleId>{5C22544A-7EE6-4342-B048-85BDC9FD1C3A}</a:tableStyleId>
              </a:tblPr>
              <a:tblGrid>
                <a:gridCol w="2503424">
                  <a:extLst>
                    <a:ext uri="{9D8B030D-6E8A-4147-A177-3AD203B41FA5}">
                      <a16:colId xmlns:a16="http://schemas.microsoft.com/office/drawing/2014/main" val="853629876"/>
                    </a:ext>
                  </a:extLst>
                </a:gridCol>
                <a:gridCol w="2496312">
                  <a:extLst>
                    <a:ext uri="{9D8B030D-6E8A-4147-A177-3AD203B41FA5}">
                      <a16:colId xmlns:a16="http://schemas.microsoft.com/office/drawing/2014/main" val="1117230310"/>
                    </a:ext>
                  </a:extLst>
                </a:gridCol>
                <a:gridCol w="2441448">
                  <a:extLst>
                    <a:ext uri="{9D8B030D-6E8A-4147-A177-3AD203B41FA5}">
                      <a16:colId xmlns:a16="http://schemas.microsoft.com/office/drawing/2014/main" val="2267830026"/>
                    </a:ext>
                  </a:extLst>
                </a:gridCol>
                <a:gridCol w="2596896">
                  <a:extLst>
                    <a:ext uri="{9D8B030D-6E8A-4147-A177-3AD203B41FA5}">
                      <a16:colId xmlns:a16="http://schemas.microsoft.com/office/drawing/2014/main" val="523766180"/>
                    </a:ext>
                  </a:extLst>
                </a:gridCol>
              </a:tblGrid>
              <a:tr h="370840">
                <a:tc>
                  <a:txBody>
                    <a:bodyPr/>
                    <a:lstStyle/>
                    <a:p>
                      <a:r>
                        <a:rPr lang="en-GB" sz="1400" b="1" dirty="0">
                          <a:latin typeface="Greycliff CF Medium" pitchFamily="50" charset="0"/>
                        </a:rPr>
                        <a:t>Question</a:t>
                      </a:r>
                    </a:p>
                  </a:txBody>
                  <a:tcPr/>
                </a:tc>
                <a:tc>
                  <a:txBody>
                    <a:bodyPr/>
                    <a:lstStyle/>
                    <a:p>
                      <a:r>
                        <a:rPr lang="en-GB" sz="1400" b="1" dirty="0">
                          <a:latin typeface="Greycliff CF Medium" pitchFamily="50" charset="0"/>
                        </a:rPr>
                        <a:t>Answer</a:t>
                      </a:r>
                    </a:p>
                  </a:txBody>
                  <a:tcPr/>
                </a:tc>
                <a:tc>
                  <a:txBody>
                    <a:bodyPr/>
                    <a:lstStyle/>
                    <a:p>
                      <a:r>
                        <a:rPr lang="en-GB" sz="1400" b="1" dirty="0">
                          <a:latin typeface="Greycliff CF Medium" pitchFamily="50" charset="0"/>
                        </a:rPr>
                        <a:t>Question</a:t>
                      </a:r>
                    </a:p>
                  </a:txBody>
                  <a:tcPr/>
                </a:tc>
                <a:tc>
                  <a:txBody>
                    <a:bodyPr/>
                    <a:lstStyle/>
                    <a:p>
                      <a:r>
                        <a:rPr lang="en-GB" sz="1400" b="1" dirty="0">
                          <a:latin typeface="Greycliff CF Medium" pitchFamily="50" charset="0"/>
                        </a:rPr>
                        <a:t>Answer</a:t>
                      </a:r>
                    </a:p>
                  </a:txBody>
                  <a:tcPr/>
                </a:tc>
                <a:extLst>
                  <a:ext uri="{0D108BD9-81ED-4DB2-BD59-A6C34878D82A}">
                    <a16:rowId xmlns:a16="http://schemas.microsoft.com/office/drawing/2014/main" val="3330026224"/>
                  </a:ext>
                </a:extLst>
              </a:tr>
              <a:tr h="370840">
                <a:tc>
                  <a:txBody>
                    <a:bodyPr/>
                    <a:lstStyle/>
                    <a:p>
                      <a:pPr algn="l"/>
                      <a:r>
                        <a:rPr lang="en-GB" sz="1000" b="0" i="0" dirty="0">
                          <a:solidFill>
                            <a:srgbClr val="000000"/>
                          </a:solidFill>
                          <a:effectLst/>
                          <a:latin typeface="Greycliff CF Medium" pitchFamily="50" charset="0"/>
                        </a:rPr>
                        <a:t>How do I arrange an account for</a:t>
                      </a:r>
                    </a:p>
                    <a:p>
                      <a:pPr algn="l"/>
                      <a:r>
                        <a:rPr lang="en-GB" sz="1000" b="0" i="0" dirty="0">
                          <a:solidFill>
                            <a:srgbClr val="000000"/>
                          </a:solidFill>
                          <a:effectLst/>
                          <a:latin typeface="Greycliff CF Medium" pitchFamily="50" charset="0"/>
                        </a:rPr>
                        <a:t>my New Starter?</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How do contractors access the</a:t>
                      </a:r>
                    </a:p>
                    <a:p>
                      <a:pPr algn="l"/>
                      <a:r>
                        <a:rPr lang="en-GB" sz="1000" b="0" i="0" dirty="0">
                          <a:solidFill>
                            <a:srgbClr val="000000"/>
                          </a:solidFill>
                          <a:effectLst/>
                          <a:latin typeface="Greycliff CF Medium" pitchFamily="50" charset="0"/>
                        </a:rPr>
                        <a:t>LMS?</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21539472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I have forgotten my password, what should I do?</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Where are LMS</a:t>
                      </a:r>
                    </a:p>
                    <a:p>
                      <a:pPr algn="l"/>
                      <a:r>
                        <a:rPr lang="en-GB" sz="1000" b="0" i="0" dirty="0">
                          <a:solidFill>
                            <a:srgbClr val="000000"/>
                          </a:solidFill>
                          <a:effectLst/>
                          <a:latin typeface="Greycliff CF Medium" pitchFamily="50" charset="0"/>
                        </a:rPr>
                        <a:t>emails/reminders sent?</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31234858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000000"/>
                          </a:solidFill>
                          <a:effectLst/>
                          <a:latin typeface="Greycliff CF Medium" pitchFamily="50" charset="0"/>
                        </a:rPr>
                        <a:t>How is my dashboard populated?</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For what purposes are my</a:t>
                      </a:r>
                    </a:p>
                    <a:p>
                      <a:pPr algn="l"/>
                      <a:r>
                        <a:rPr lang="en-GB" sz="1000" b="0" i="0" dirty="0">
                          <a:solidFill>
                            <a:srgbClr val="000000"/>
                          </a:solidFill>
                          <a:effectLst/>
                          <a:latin typeface="Greycliff CF Medium" pitchFamily="50" charset="0"/>
                        </a:rPr>
                        <a:t>personal data processed and</a:t>
                      </a:r>
                    </a:p>
                    <a:p>
                      <a:pPr algn="l"/>
                      <a:r>
                        <a:rPr lang="en-GB" sz="1000" b="0" i="0" dirty="0">
                          <a:solidFill>
                            <a:srgbClr val="000000"/>
                          </a:solidFill>
                          <a:effectLst/>
                          <a:latin typeface="Greycliff CF Medium" pitchFamily="50" charset="0"/>
                        </a:rPr>
                        <a:t>stored?</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3655923250"/>
                  </a:ext>
                </a:extLst>
              </a:tr>
              <a:tr h="370840">
                <a:tc>
                  <a:txBody>
                    <a:bodyPr/>
                    <a:lstStyle/>
                    <a:p>
                      <a:pPr algn="l"/>
                      <a:r>
                        <a:rPr lang="en-GB" sz="1000" b="0" i="0" dirty="0">
                          <a:solidFill>
                            <a:srgbClr val="000000"/>
                          </a:solidFill>
                          <a:effectLst/>
                          <a:latin typeface="Greycliff CF Medium" pitchFamily="50" charset="0"/>
                        </a:rPr>
                        <a:t>What happens to my learning</a:t>
                      </a:r>
                    </a:p>
                    <a:p>
                      <a:pPr algn="l"/>
                      <a:r>
                        <a:rPr lang="en-GB" sz="1000" b="0" i="0" dirty="0">
                          <a:solidFill>
                            <a:srgbClr val="000000"/>
                          </a:solidFill>
                          <a:effectLst/>
                          <a:latin typeface="Greycliff CF Medium" pitchFamily="50" charset="0"/>
                        </a:rPr>
                        <a:t>when I change job role?</a:t>
                      </a:r>
                    </a:p>
                  </a:txBody>
                  <a:tcPr/>
                </a:tc>
                <a:tc>
                  <a:txBody>
                    <a:bodyPr/>
                    <a:lstStyle/>
                    <a:p>
                      <a:endParaRPr lang="en-GB" sz="1000" b="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What happens if I/a member of</a:t>
                      </a:r>
                    </a:p>
                    <a:p>
                      <a:pPr algn="l"/>
                      <a:r>
                        <a:rPr lang="en-GB" sz="1000" b="0" i="0" dirty="0">
                          <a:solidFill>
                            <a:srgbClr val="000000"/>
                          </a:solidFill>
                          <a:effectLst/>
                          <a:latin typeface="Greycliff CF Medium" pitchFamily="50" charset="0"/>
                        </a:rPr>
                        <a:t>my team is on Long Term</a:t>
                      </a:r>
                    </a:p>
                    <a:p>
                      <a:pPr algn="l"/>
                      <a:r>
                        <a:rPr lang="en-GB" sz="1000" b="0" i="0" dirty="0">
                          <a:solidFill>
                            <a:srgbClr val="000000"/>
                          </a:solidFill>
                          <a:effectLst/>
                          <a:latin typeface="Greycliff CF Medium" pitchFamily="50" charset="0"/>
                        </a:rPr>
                        <a:t>Sickness?</a:t>
                      </a: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3464970935"/>
                  </a:ext>
                </a:extLst>
              </a:tr>
              <a:tr h="370840">
                <a:tc>
                  <a:txBody>
                    <a:bodyPr/>
                    <a:lstStyle/>
                    <a:p>
                      <a:pPr algn="l"/>
                      <a:r>
                        <a:rPr lang="en-GB" sz="1000" b="0" i="0" dirty="0">
                          <a:solidFill>
                            <a:srgbClr val="000000"/>
                          </a:solidFill>
                          <a:effectLst/>
                          <a:latin typeface="Greycliff CF Medium" pitchFamily="50" charset="0"/>
                        </a:rPr>
                        <a:t>I have taken an eLearning course</a:t>
                      </a:r>
                    </a:p>
                    <a:p>
                      <a:pPr algn="l"/>
                      <a:r>
                        <a:rPr lang="en-GB" sz="1000" b="0" i="0" dirty="0">
                          <a:solidFill>
                            <a:srgbClr val="000000"/>
                          </a:solidFill>
                          <a:effectLst/>
                          <a:latin typeface="Greycliff CF Medium" pitchFamily="50" charset="0"/>
                        </a:rPr>
                        <a:t>and it is not showing as</a:t>
                      </a:r>
                    </a:p>
                    <a:p>
                      <a:pPr algn="l"/>
                      <a:r>
                        <a:rPr lang="en-GB" sz="1000" b="0" i="0" dirty="0">
                          <a:solidFill>
                            <a:srgbClr val="000000"/>
                          </a:solidFill>
                          <a:effectLst/>
                          <a:latin typeface="Greycliff CF Medium" pitchFamily="50" charset="0"/>
                        </a:rPr>
                        <a:t>complete/passed, </a:t>
                      </a:r>
                      <a:r>
                        <a:rPr lang="en-GB" sz="1000" b="0" i="0" kern="1200" dirty="0">
                          <a:solidFill>
                            <a:srgbClr val="000000"/>
                          </a:solidFill>
                          <a:effectLst/>
                          <a:latin typeface="Greycliff CF Medium" pitchFamily="50" charset="0"/>
                          <a:ea typeface="+mn-ea"/>
                          <a:cs typeface="+mn-cs"/>
                        </a:rPr>
                        <a:t>who should I contact?</a:t>
                      </a:r>
                      <a:endParaRPr lang="en-GB" sz="1000" b="0" i="0" dirty="0">
                        <a:solidFill>
                          <a:srgbClr val="000000"/>
                        </a:solidFill>
                        <a:effectLst/>
                        <a:latin typeface="Greycliff CF Medium" pitchFamily="50" charset="0"/>
                      </a:endParaRPr>
                    </a:p>
                  </a:txBody>
                  <a:tcPr/>
                </a:tc>
                <a:tc>
                  <a:txBody>
                    <a:bodyPr/>
                    <a:lstStyle/>
                    <a:p>
                      <a:endParaRPr lang="en-GB" sz="1000" b="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My team members are not</a:t>
                      </a:r>
                    </a:p>
                    <a:p>
                      <a:pPr algn="l"/>
                      <a:r>
                        <a:rPr lang="en-GB" sz="1000" b="0" i="0" dirty="0">
                          <a:solidFill>
                            <a:srgbClr val="000000"/>
                          </a:solidFill>
                          <a:effectLst/>
                          <a:latin typeface="Greycliff CF Medium" pitchFamily="50" charset="0"/>
                        </a:rPr>
                        <a:t>appearing on my dashboard, who should I contact?</a:t>
                      </a: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2095299957"/>
                  </a:ext>
                </a:extLst>
              </a:tr>
              <a:tr h="370840">
                <a:tc>
                  <a:txBody>
                    <a:bodyPr/>
                    <a:lstStyle/>
                    <a:p>
                      <a:pPr algn="l"/>
                      <a:r>
                        <a:rPr lang="en-GB" sz="1000" b="0" i="0" dirty="0">
                          <a:solidFill>
                            <a:srgbClr val="000000"/>
                          </a:solidFill>
                          <a:effectLst/>
                          <a:latin typeface="Greycliff CF Medium" pitchFamily="50" charset="0"/>
                        </a:rPr>
                        <a:t>I am experiencing issues with Single Sign On, who should I contact?</a:t>
                      </a:r>
                    </a:p>
                  </a:txBody>
                  <a:tcPr/>
                </a:tc>
                <a:tc>
                  <a:txBody>
                    <a:bodyPr/>
                    <a:lstStyle/>
                    <a:p>
                      <a:endParaRPr lang="en-GB" sz="1000" b="0">
                        <a:latin typeface="Greycliff CF Medium" pitchFamily="50" charset="0"/>
                      </a:endParaRPr>
                    </a:p>
                  </a:txBody>
                  <a:tcPr/>
                </a:tc>
                <a:tc>
                  <a:txBody>
                    <a:bodyPr/>
                    <a:lstStyle/>
                    <a:p>
                      <a:pPr algn="l"/>
                      <a:r>
                        <a:rPr lang="en-GB" sz="1000" b="0" i="0" kern="1200" dirty="0">
                          <a:solidFill>
                            <a:srgbClr val="000000"/>
                          </a:solidFill>
                          <a:effectLst/>
                          <a:latin typeface="Greycliff CF Medium" pitchFamily="50" charset="0"/>
                          <a:ea typeface="+mn-ea"/>
                          <a:cs typeface="+mn-cs"/>
                        </a:rPr>
                        <a:t>I am experiencing issues with mu u</a:t>
                      </a:r>
                      <a:r>
                        <a:rPr lang="en-GB" sz="1000" b="0" i="0" dirty="0">
                          <a:solidFill>
                            <a:srgbClr val="000000"/>
                          </a:solidFill>
                          <a:effectLst/>
                          <a:latin typeface="Greycliff CF Medium" pitchFamily="50" charset="0"/>
                        </a:rPr>
                        <a:t>sername/password, who should I contact?</a:t>
                      </a: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2402216173"/>
                  </a:ext>
                </a:extLst>
              </a:tr>
              <a:tr h="370840">
                <a:tc>
                  <a:txBody>
                    <a:bodyPr/>
                    <a:lstStyle/>
                    <a:p>
                      <a:pPr algn="l"/>
                      <a:r>
                        <a:rPr lang="en-GB" sz="1000" b="0" i="0" kern="1200" dirty="0">
                          <a:solidFill>
                            <a:srgbClr val="000000"/>
                          </a:solidFill>
                          <a:effectLst/>
                          <a:latin typeface="Greycliff CF Medium" pitchFamily="50" charset="0"/>
                          <a:ea typeface="+mn-ea"/>
                          <a:cs typeface="+mn-cs"/>
                        </a:rPr>
                        <a:t>I am experiencing issues with a</a:t>
                      </a:r>
                      <a:r>
                        <a:rPr lang="en-GB" sz="1000" b="0" i="0" dirty="0">
                          <a:solidFill>
                            <a:srgbClr val="000000"/>
                          </a:solidFill>
                          <a:effectLst/>
                          <a:latin typeface="Greycliff CF Medium" pitchFamily="50" charset="0"/>
                        </a:rPr>
                        <a:t> page not loading, </a:t>
                      </a:r>
                      <a:r>
                        <a:rPr lang="en-GB" sz="1000" b="0" i="0" kern="1200" dirty="0">
                          <a:solidFill>
                            <a:srgbClr val="000000"/>
                          </a:solidFill>
                          <a:effectLst/>
                          <a:latin typeface="Greycliff CF Medium" pitchFamily="50" charset="0"/>
                          <a:ea typeface="+mn-ea"/>
                          <a:cs typeface="+mn-cs"/>
                        </a:rPr>
                        <a:t>who should I contact?</a:t>
                      </a:r>
                      <a:endParaRPr lang="en-GB" sz="1000" b="0" i="0" dirty="0">
                        <a:solidFill>
                          <a:srgbClr val="000000"/>
                        </a:solidFill>
                        <a:effectLst/>
                        <a:latin typeface="Greycliff CF Medium" pitchFamily="50" charset="0"/>
                      </a:endParaRPr>
                    </a:p>
                  </a:txBody>
                  <a:tcPr/>
                </a:tc>
                <a:tc>
                  <a:txBody>
                    <a:bodyPr/>
                    <a:lstStyle/>
                    <a:p>
                      <a:endParaRPr lang="en-GB" sz="1000" b="0">
                        <a:latin typeface="Greycliff CF Medium" pitchFamily="50" charset="0"/>
                      </a:endParaRPr>
                    </a:p>
                  </a:txBody>
                  <a:tcPr/>
                </a:tc>
                <a:tc>
                  <a:txBody>
                    <a:bodyPr/>
                    <a:lstStyle/>
                    <a:p>
                      <a:pPr algn="l"/>
                      <a:r>
                        <a:rPr lang="en-GB" sz="1000" b="0" i="0" kern="1200" dirty="0">
                          <a:solidFill>
                            <a:srgbClr val="000000"/>
                          </a:solidFill>
                          <a:effectLst/>
                          <a:latin typeface="Greycliff CF Medium" pitchFamily="50" charset="0"/>
                          <a:ea typeface="+mn-ea"/>
                          <a:cs typeface="+mn-cs"/>
                        </a:rPr>
                        <a:t>I am experiencing issues with the system being slow, who should I contact?</a:t>
                      </a:r>
                      <a:endParaRPr lang="en-GB" sz="1000" b="0" i="0" dirty="0">
                        <a:solidFill>
                          <a:srgbClr val="000000"/>
                        </a:solidFill>
                        <a:effectLst/>
                        <a:latin typeface="Greycliff CF Medium" pitchFamily="50" charset="0"/>
                      </a:endParaRP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3885010097"/>
                  </a:ext>
                </a:extLst>
              </a:tr>
              <a:tr h="370840">
                <a:tc>
                  <a:txBody>
                    <a:bodyPr/>
                    <a:lstStyle/>
                    <a:p>
                      <a:pPr algn="l"/>
                      <a:r>
                        <a:rPr lang="en-GB" sz="1000" b="0" i="0" dirty="0">
                          <a:solidFill>
                            <a:srgbClr val="000000"/>
                          </a:solidFill>
                          <a:effectLst/>
                          <a:latin typeface="Greycliff CF Medium" pitchFamily="50" charset="0"/>
                        </a:rPr>
                        <a:t>How do I access the LMS from</a:t>
                      </a:r>
                    </a:p>
                    <a:p>
                      <a:pPr algn="l"/>
                      <a:r>
                        <a:rPr lang="en-GB" sz="1000" b="0" i="0" dirty="0">
                          <a:solidFill>
                            <a:srgbClr val="000000"/>
                          </a:solidFill>
                          <a:effectLst/>
                          <a:latin typeface="Greycliff CF Medium" pitchFamily="50" charset="0"/>
                        </a:rPr>
                        <a:t>home?</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Who can view my training</a:t>
                      </a:r>
                    </a:p>
                    <a:p>
                      <a:pPr algn="l"/>
                      <a:r>
                        <a:rPr lang="en-GB" sz="1000" b="0" i="0" dirty="0">
                          <a:solidFill>
                            <a:srgbClr val="000000"/>
                          </a:solidFill>
                          <a:effectLst/>
                          <a:latin typeface="Greycliff CF Medium" pitchFamily="50" charset="0"/>
                        </a:rPr>
                        <a:t>history?</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3149458079"/>
                  </a:ext>
                </a:extLst>
              </a:tr>
              <a:tr h="370840">
                <a:tc>
                  <a:txBody>
                    <a:bodyPr/>
                    <a:lstStyle/>
                    <a:p>
                      <a:pPr algn="l"/>
                      <a:r>
                        <a:rPr lang="en-GB" sz="1000" b="0" i="0" dirty="0">
                          <a:solidFill>
                            <a:srgbClr val="000000"/>
                          </a:solidFill>
                          <a:effectLst/>
                          <a:latin typeface="Greycliff CF Medium" pitchFamily="50" charset="0"/>
                        </a:rPr>
                        <a:t>How do I add learning to my</a:t>
                      </a:r>
                    </a:p>
                    <a:p>
                      <a:pPr algn="l"/>
                      <a:r>
                        <a:rPr lang="en-GB" sz="1000" b="0" i="0" dirty="0">
                          <a:solidFill>
                            <a:srgbClr val="000000"/>
                          </a:solidFill>
                          <a:effectLst/>
                          <a:latin typeface="Greycliff CF Medium" pitchFamily="50" charset="0"/>
                        </a:rPr>
                        <a:t>dashboard?</a:t>
                      </a:r>
                    </a:p>
                  </a:txBody>
                  <a:tcPr/>
                </a:tc>
                <a:tc>
                  <a:txBody>
                    <a:bodyPr/>
                    <a:lstStyle/>
                    <a:p>
                      <a:endParaRPr lang="en-GB" sz="1000" b="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Can I be exempt from any</a:t>
                      </a:r>
                    </a:p>
                    <a:p>
                      <a:pPr algn="l"/>
                      <a:r>
                        <a:rPr lang="en-GB" sz="1000" b="0" i="0" dirty="0">
                          <a:solidFill>
                            <a:srgbClr val="000000"/>
                          </a:solidFill>
                          <a:effectLst/>
                          <a:latin typeface="Greycliff CF Medium" pitchFamily="50" charset="0"/>
                        </a:rPr>
                        <a:t>mandatory training?</a:t>
                      </a:r>
                    </a:p>
                  </a:txBody>
                  <a:tcPr/>
                </a:tc>
                <a:tc>
                  <a:txBody>
                    <a:bodyPr/>
                    <a:lstStyle/>
                    <a:p>
                      <a:endParaRPr lang="en-GB" sz="900" b="0">
                        <a:latin typeface="Greycliff CF Medium" pitchFamily="50" charset="0"/>
                      </a:endParaRPr>
                    </a:p>
                  </a:txBody>
                  <a:tcPr/>
                </a:tc>
                <a:extLst>
                  <a:ext uri="{0D108BD9-81ED-4DB2-BD59-A6C34878D82A}">
                    <a16:rowId xmlns:a16="http://schemas.microsoft.com/office/drawing/2014/main" val="2797138910"/>
                  </a:ext>
                </a:extLst>
              </a:tr>
              <a:tr h="370840">
                <a:tc>
                  <a:txBody>
                    <a:bodyPr/>
                    <a:lstStyle/>
                    <a:p>
                      <a:pPr algn="l"/>
                      <a:r>
                        <a:rPr lang="en-GB" sz="1000" b="0" i="0" dirty="0">
                          <a:solidFill>
                            <a:srgbClr val="000000"/>
                          </a:solidFill>
                          <a:effectLst/>
                          <a:latin typeface="Greycliff CF Medium" pitchFamily="50" charset="0"/>
                        </a:rPr>
                        <a:t>How do I remove learning from</a:t>
                      </a:r>
                    </a:p>
                    <a:p>
                      <a:pPr algn="l"/>
                      <a:r>
                        <a:rPr lang="en-GB" sz="1000" b="0" i="0" dirty="0">
                          <a:solidFill>
                            <a:srgbClr val="000000"/>
                          </a:solidFill>
                          <a:effectLst/>
                          <a:latin typeface="Greycliff CF Medium" pitchFamily="50" charset="0"/>
                        </a:rPr>
                        <a:t>my dashboard?</a:t>
                      </a:r>
                    </a:p>
                  </a:txBody>
                  <a:tcPr/>
                </a:tc>
                <a:tc>
                  <a:txBody>
                    <a:bodyPr/>
                    <a:lstStyle/>
                    <a:p>
                      <a:endParaRPr lang="en-GB" sz="1000" b="0" dirty="0">
                        <a:latin typeface="Greycliff CF Medium" pitchFamily="50" charset="0"/>
                      </a:endParaRPr>
                    </a:p>
                  </a:txBody>
                  <a:tcPr/>
                </a:tc>
                <a:tc>
                  <a:txBody>
                    <a:bodyPr/>
                    <a:lstStyle/>
                    <a:p>
                      <a:pPr algn="l"/>
                      <a:r>
                        <a:rPr lang="en-GB" sz="1000" b="0" i="0" dirty="0">
                          <a:solidFill>
                            <a:srgbClr val="000000"/>
                          </a:solidFill>
                          <a:effectLst/>
                          <a:latin typeface="Greycliff CF Medium" pitchFamily="50" charset="0"/>
                        </a:rPr>
                        <a:t>I cannot launch an eLearning</a:t>
                      </a:r>
                    </a:p>
                    <a:p>
                      <a:pPr algn="l"/>
                      <a:r>
                        <a:rPr lang="en-GB" sz="1000" b="0" i="0" dirty="0">
                          <a:solidFill>
                            <a:srgbClr val="000000"/>
                          </a:solidFill>
                          <a:effectLst/>
                          <a:latin typeface="Greycliff CF Medium" pitchFamily="50" charset="0"/>
                        </a:rPr>
                        <a:t>course, who should I contact?</a:t>
                      </a:r>
                    </a:p>
                  </a:txBody>
                  <a:tcPr/>
                </a:tc>
                <a:tc>
                  <a:txBody>
                    <a:bodyPr/>
                    <a:lstStyle/>
                    <a:p>
                      <a:endParaRPr lang="en-GB" sz="900" b="0" dirty="0">
                        <a:latin typeface="Greycliff CF Medium" pitchFamily="50" charset="0"/>
                      </a:endParaRPr>
                    </a:p>
                  </a:txBody>
                  <a:tcPr/>
                </a:tc>
                <a:extLst>
                  <a:ext uri="{0D108BD9-81ED-4DB2-BD59-A6C34878D82A}">
                    <a16:rowId xmlns:a16="http://schemas.microsoft.com/office/drawing/2014/main" val="1943763222"/>
                  </a:ext>
                </a:extLst>
              </a:tr>
              <a:tr h="370840">
                <a:tc gridSpan="4">
                  <a:txBody>
                    <a:bodyPr/>
                    <a:lstStyle/>
                    <a:p>
                      <a:pPr algn="l"/>
                      <a:r>
                        <a:rPr lang="en-GB" sz="1600" b="1" i="0" dirty="0">
                          <a:solidFill>
                            <a:srgbClr val="000000"/>
                          </a:solidFill>
                          <a:effectLst/>
                          <a:latin typeface="Greycliff CF Medium" pitchFamily="50" charset="0"/>
                        </a:rPr>
                        <a:t>For any queries not listed above please contact: </a:t>
                      </a:r>
                    </a:p>
                  </a:txBody>
                  <a:tcPr/>
                </a:tc>
                <a:tc hMerge="1">
                  <a:txBody>
                    <a:bodyPr/>
                    <a:lstStyle/>
                    <a:p>
                      <a:endParaRPr lang="en-GB" sz="1000" dirty="0">
                        <a:latin typeface="+mj-lt"/>
                      </a:endParaRPr>
                    </a:p>
                  </a:txBody>
                  <a:tcPr/>
                </a:tc>
                <a:tc hMerge="1">
                  <a:txBody>
                    <a:bodyPr/>
                    <a:lstStyle/>
                    <a:p>
                      <a:pPr algn="l"/>
                      <a:endParaRPr lang="en-GB" sz="1000" b="0" i="0" dirty="0">
                        <a:solidFill>
                          <a:srgbClr val="000000"/>
                        </a:solidFill>
                        <a:effectLst/>
                        <a:latin typeface="+mj-lt"/>
                      </a:endParaRPr>
                    </a:p>
                  </a:txBody>
                  <a:tcPr/>
                </a:tc>
                <a:tc hMerge="1">
                  <a:txBody>
                    <a:bodyPr/>
                    <a:lstStyle/>
                    <a:p>
                      <a:endParaRPr lang="en-GB" sz="1000" dirty="0">
                        <a:latin typeface="+mj-lt"/>
                      </a:endParaRPr>
                    </a:p>
                  </a:txBody>
                  <a:tcPr/>
                </a:tc>
                <a:extLst>
                  <a:ext uri="{0D108BD9-81ED-4DB2-BD59-A6C34878D82A}">
                    <a16:rowId xmlns:a16="http://schemas.microsoft.com/office/drawing/2014/main" val="3908022273"/>
                  </a:ext>
                </a:extLst>
              </a:tr>
            </a:tbl>
          </a:graphicData>
        </a:graphic>
      </p:graphicFrame>
    </p:spTree>
    <p:extLst>
      <p:ext uri="{BB962C8B-B14F-4D97-AF65-F5344CB8AC3E}">
        <p14:creationId xmlns:p14="http://schemas.microsoft.com/office/powerpoint/2010/main" val="1202817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3" y="749162"/>
            <a:ext cx="4944152" cy="6388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Greycliff CF Medium" pitchFamily="50" charset="0"/>
                <a:ea typeface="+mj-ea"/>
                <a:cs typeface="+mj-cs"/>
              </a:rPr>
              <a:t>Learn: User Guide</a:t>
            </a:r>
          </a:p>
        </p:txBody>
      </p:sp>
      <p:sp>
        <p:nvSpPr>
          <p:cNvPr id="5" name="TextBox 4">
            <a:extLst>
              <a:ext uri="{FF2B5EF4-FFF2-40B4-BE49-F238E27FC236}">
                <a16:creationId xmlns:a16="http://schemas.microsoft.com/office/drawing/2014/main" id="{A343F956-18D5-0763-DD00-9CD083253646}"/>
              </a:ext>
            </a:extLst>
          </p:cNvPr>
          <p:cNvSpPr txBox="1"/>
          <p:nvPr/>
        </p:nvSpPr>
        <p:spPr>
          <a:xfrm>
            <a:off x="856981" y="1676437"/>
            <a:ext cx="5030455" cy="3785419"/>
          </a:xfrm>
          <a:prstGeom prst="rect">
            <a:avLst/>
          </a:prstGeom>
        </p:spPr>
        <p:txBody>
          <a:bodyPr vert="horz" lIns="91440" tIns="45720" rIns="91440" bIns="45720" rtlCol="0">
            <a:normAutofit lnSpcReduction="10000"/>
          </a:bodyPr>
          <a:lstStyle/>
          <a:p>
            <a:pPr>
              <a:lnSpc>
                <a:spcPct val="90000"/>
              </a:lnSpc>
              <a:spcAft>
                <a:spcPts val="600"/>
              </a:spcAft>
            </a:pPr>
            <a:r>
              <a:rPr lang="en-US" sz="2400" b="1" dirty="0">
                <a:latin typeface="Greycliff CF Medium" pitchFamily="50" charset="0"/>
              </a:rPr>
              <a:t>Contents:</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Accessing Learn</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My Details</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Dashboard and Navigation</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Find Learning</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Course information</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Book an instructor led event</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Add external learning and reflections</a:t>
            </a:r>
          </a:p>
          <a:p>
            <a:pPr marL="285750" indent="-228600">
              <a:lnSpc>
                <a:spcPct val="90000"/>
              </a:lnSpc>
              <a:spcAft>
                <a:spcPts val="600"/>
              </a:spcAft>
              <a:buFont typeface="Arial" panose="020B0604020202020204" pitchFamily="34" charset="0"/>
              <a:buChar char="•"/>
            </a:pPr>
            <a:r>
              <a:rPr lang="en-US" sz="2400" dirty="0">
                <a:latin typeface="Greycliff CF Medium" pitchFamily="50" charset="0"/>
              </a:rPr>
              <a:t>FAQ &amp; Contacts</a:t>
            </a:r>
          </a:p>
        </p:txBody>
      </p:sp>
      <p:pic>
        <p:nvPicPr>
          <p:cNvPr id="12" name="Picture 11">
            <a:extLst>
              <a:ext uri="{FF2B5EF4-FFF2-40B4-BE49-F238E27FC236}">
                <a16:creationId xmlns:a16="http://schemas.microsoft.com/office/drawing/2014/main" id="{973321DE-5ED6-F5F7-C0E5-A342E49FE117}"/>
              </a:ext>
            </a:extLst>
          </p:cNvPr>
          <p:cNvPicPr>
            <a:picLocks noChangeAspect="1"/>
          </p:cNvPicPr>
          <p:nvPr/>
        </p:nvPicPr>
        <p:blipFill>
          <a:blip r:embed="rId3"/>
          <a:stretch>
            <a:fillRect/>
          </a:stretch>
        </p:blipFill>
        <p:spPr>
          <a:xfrm>
            <a:off x="5269651" y="1676437"/>
            <a:ext cx="6775354" cy="3691092"/>
          </a:xfrm>
          <a:prstGeom prst="rect">
            <a:avLst/>
          </a:prstGeom>
        </p:spPr>
      </p:pic>
    </p:spTree>
    <p:extLst>
      <p:ext uri="{BB962C8B-B14F-4D97-AF65-F5344CB8AC3E}">
        <p14:creationId xmlns:p14="http://schemas.microsoft.com/office/powerpoint/2010/main" val="401102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3" y="749162"/>
            <a:ext cx="4944152" cy="6388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Greycliff CF Medium" pitchFamily="50" charset="0"/>
                <a:ea typeface="+mj-ea"/>
                <a:cs typeface="+mj-cs"/>
              </a:rPr>
              <a:t>Accessing Learn</a:t>
            </a:r>
          </a:p>
        </p:txBody>
      </p:sp>
      <p:sp>
        <p:nvSpPr>
          <p:cNvPr id="5" name="TextBox 4">
            <a:extLst>
              <a:ext uri="{FF2B5EF4-FFF2-40B4-BE49-F238E27FC236}">
                <a16:creationId xmlns:a16="http://schemas.microsoft.com/office/drawing/2014/main" id="{A343F956-18D5-0763-DD00-9CD083253646}"/>
              </a:ext>
            </a:extLst>
          </p:cNvPr>
          <p:cNvSpPr txBox="1"/>
          <p:nvPr/>
        </p:nvSpPr>
        <p:spPr>
          <a:xfrm>
            <a:off x="856982" y="1676437"/>
            <a:ext cx="4944152" cy="4918520"/>
          </a:xfrm>
          <a:prstGeom prst="rect">
            <a:avLst/>
          </a:prstGeom>
        </p:spPr>
        <p:txBody>
          <a:bodyPr vert="horz" lIns="91440" tIns="45720" rIns="91440" bIns="45720" rtlCol="0">
            <a:noAutofit/>
          </a:bodyPr>
          <a:lstStyle/>
          <a:p>
            <a:pPr>
              <a:lnSpc>
                <a:spcPct val="90000"/>
              </a:lnSpc>
              <a:spcAft>
                <a:spcPts val="600"/>
              </a:spcAft>
            </a:pPr>
            <a:r>
              <a:rPr lang="en-US" sz="1400" dirty="0">
                <a:highlight>
                  <a:srgbClr val="FFFF00"/>
                </a:highlight>
                <a:latin typeface="Greycliff CF Medium" pitchFamily="50" charset="0"/>
              </a:rPr>
              <a:t>For access via single sign on:</a:t>
            </a:r>
          </a:p>
          <a:p>
            <a:pPr>
              <a:lnSpc>
                <a:spcPct val="90000"/>
              </a:lnSpc>
              <a:spcAft>
                <a:spcPts val="600"/>
              </a:spcAft>
            </a:pPr>
            <a:r>
              <a:rPr lang="en-US" sz="1400" dirty="0">
                <a:latin typeface="Greycliff CF Medium" pitchFamily="50" charset="0"/>
              </a:rPr>
              <a:t>To access Learn, navigate to </a:t>
            </a:r>
            <a:r>
              <a:rPr lang="en-US" sz="1400" dirty="0">
                <a:highlight>
                  <a:srgbClr val="FFFF00"/>
                </a:highlight>
                <a:latin typeface="Greycliff CF Medium" pitchFamily="50" charset="0"/>
              </a:rPr>
              <a:t>X</a:t>
            </a:r>
            <a:r>
              <a:rPr lang="en-US" sz="1400" dirty="0">
                <a:latin typeface="Greycliff CF Medium" pitchFamily="50" charset="0"/>
              </a:rPr>
              <a:t> and select icon </a:t>
            </a:r>
            <a:r>
              <a:rPr lang="en-US" sz="1400" dirty="0">
                <a:highlight>
                  <a:srgbClr val="FFFF00"/>
                </a:highlight>
                <a:latin typeface="Greycliff CF Medium" pitchFamily="50" charset="0"/>
              </a:rPr>
              <a:t>Y</a:t>
            </a:r>
          </a:p>
          <a:p>
            <a:pPr>
              <a:lnSpc>
                <a:spcPct val="90000"/>
              </a:lnSpc>
              <a:spcAft>
                <a:spcPts val="600"/>
              </a:spcAft>
            </a:pPr>
            <a:r>
              <a:rPr lang="en-US" sz="1400" dirty="0">
                <a:latin typeface="Greycliff CF Medium" pitchFamily="50" charset="0"/>
              </a:rPr>
              <a:t>If you are logged onto our network this will take you straight into the system to access your learning. </a:t>
            </a:r>
            <a:br>
              <a:rPr lang="en-US" sz="1400" dirty="0">
                <a:latin typeface="Greycliff CF Medium" pitchFamily="50" charset="0"/>
              </a:rPr>
            </a:br>
            <a:br>
              <a:rPr lang="en-US" sz="1400" dirty="0">
                <a:latin typeface="Greycliff CF Medium" pitchFamily="50" charset="0"/>
              </a:rPr>
            </a:br>
            <a:r>
              <a:rPr lang="en-US" sz="1400" dirty="0">
                <a:latin typeface="Greycliff CF Medium" pitchFamily="50" charset="0"/>
              </a:rPr>
              <a:t>If you have any issues with access, please contact </a:t>
            </a:r>
            <a:r>
              <a:rPr lang="en-US" sz="1400" dirty="0">
                <a:highlight>
                  <a:srgbClr val="FFFF00"/>
                </a:highlight>
                <a:latin typeface="Greycliff CF Medium" pitchFamily="50" charset="0"/>
              </a:rPr>
              <a:t>XXX</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highlight>
                  <a:srgbClr val="FFFF00"/>
                </a:highlight>
                <a:latin typeface="Greycliff CF Medium" pitchFamily="50" charset="0"/>
              </a:rPr>
              <a:t>For access with username and password:</a:t>
            </a:r>
          </a:p>
          <a:p>
            <a:pPr>
              <a:lnSpc>
                <a:spcPct val="90000"/>
              </a:lnSpc>
              <a:spcAft>
                <a:spcPts val="600"/>
              </a:spcAft>
            </a:pPr>
            <a:r>
              <a:rPr lang="en-US" sz="1400" dirty="0">
                <a:latin typeface="Greycliff CF Medium" pitchFamily="50" charset="0"/>
              </a:rPr>
              <a:t>To access Learn, navigate to </a:t>
            </a:r>
            <a:r>
              <a:rPr lang="en-US" sz="1400" dirty="0">
                <a:highlight>
                  <a:srgbClr val="FFFF00"/>
                </a:highlight>
                <a:latin typeface="Greycliff CF Medium" pitchFamily="50" charset="0"/>
              </a:rPr>
              <a:t>X</a:t>
            </a:r>
            <a:r>
              <a:rPr lang="en-US" sz="1400" dirty="0">
                <a:latin typeface="Greycliff CF Medium" pitchFamily="50" charset="0"/>
              </a:rPr>
              <a:t> and select icon </a:t>
            </a:r>
            <a:r>
              <a:rPr lang="en-US" sz="1400" dirty="0">
                <a:highlight>
                  <a:srgbClr val="FFFF00"/>
                </a:highlight>
                <a:latin typeface="Greycliff CF Medium" pitchFamily="50" charset="0"/>
              </a:rPr>
              <a:t>Y</a:t>
            </a: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You will be prompted to enter the username and password that you have been supplied via email.</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When you first attempt to log in, you will be asked to reset your password. Please ensure that you follow our cyber security guidelines when choosing your password.</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You will also find a </a:t>
            </a:r>
            <a:r>
              <a:rPr lang="en-US" sz="1400" i="1" dirty="0">
                <a:latin typeface="Greycliff CF Medium" pitchFamily="50" charset="0"/>
              </a:rPr>
              <a:t>‘Forgot your password?’</a:t>
            </a:r>
            <a:r>
              <a:rPr lang="en-US" sz="1400" dirty="0">
                <a:latin typeface="Greycliff CF Medium" pitchFamily="50" charset="0"/>
              </a:rPr>
              <a:t> link here if you need to reset your password.</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latin typeface="Greycliff CF Medium" pitchFamily="50" charset="0"/>
              </a:rPr>
              <a:t>If you have any issues with access, please contact </a:t>
            </a:r>
            <a:r>
              <a:rPr lang="en-US" sz="1400" dirty="0">
                <a:highlight>
                  <a:srgbClr val="FFFF00"/>
                </a:highlight>
                <a:latin typeface="Greycliff CF Medium" pitchFamily="50" charset="0"/>
              </a:rPr>
              <a:t>XXX</a:t>
            </a:r>
          </a:p>
          <a:p>
            <a:pPr>
              <a:lnSpc>
                <a:spcPct val="90000"/>
              </a:lnSpc>
              <a:spcAft>
                <a:spcPts val="600"/>
              </a:spcAft>
            </a:pPr>
            <a:endParaRPr lang="en-US" sz="1400" dirty="0">
              <a:latin typeface="Greycliff CF Medium" pitchFamily="50" charset="0"/>
            </a:endParaRPr>
          </a:p>
        </p:txBody>
      </p:sp>
      <p:pic>
        <p:nvPicPr>
          <p:cNvPr id="6" name="Picture 5">
            <a:extLst>
              <a:ext uri="{FF2B5EF4-FFF2-40B4-BE49-F238E27FC236}">
                <a16:creationId xmlns:a16="http://schemas.microsoft.com/office/drawing/2014/main" id="{991A0D1C-3453-3438-1E23-78A4CCA2E942}"/>
              </a:ext>
            </a:extLst>
          </p:cNvPr>
          <p:cNvPicPr>
            <a:picLocks noChangeAspect="1"/>
          </p:cNvPicPr>
          <p:nvPr/>
        </p:nvPicPr>
        <p:blipFill>
          <a:blip r:embed="rId2"/>
          <a:stretch>
            <a:fillRect/>
          </a:stretch>
        </p:blipFill>
        <p:spPr>
          <a:xfrm>
            <a:off x="6096000" y="1068570"/>
            <a:ext cx="5570544" cy="4135776"/>
          </a:xfrm>
          <a:prstGeom prst="rect">
            <a:avLst/>
          </a:prstGeom>
        </p:spPr>
      </p:pic>
    </p:spTree>
    <p:extLst>
      <p:ext uri="{BB962C8B-B14F-4D97-AF65-F5344CB8AC3E}">
        <p14:creationId xmlns:p14="http://schemas.microsoft.com/office/powerpoint/2010/main" val="332858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5EA215-61CA-096B-470D-890148E61D08}"/>
              </a:ext>
            </a:extLst>
          </p:cNvPr>
          <p:cNvPicPr>
            <a:picLocks noChangeAspect="1"/>
          </p:cNvPicPr>
          <p:nvPr/>
        </p:nvPicPr>
        <p:blipFill>
          <a:blip r:embed="rId2"/>
          <a:stretch>
            <a:fillRect/>
          </a:stretch>
        </p:blipFill>
        <p:spPr>
          <a:xfrm>
            <a:off x="5721320" y="2752730"/>
            <a:ext cx="5818908" cy="3352932"/>
          </a:xfrm>
          <a:prstGeom prst="rect">
            <a:avLst/>
          </a:prstGeom>
        </p:spPr>
      </p:pic>
      <p:pic>
        <p:nvPicPr>
          <p:cNvPr id="6" name="Picture 5">
            <a:extLst>
              <a:ext uri="{FF2B5EF4-FFF2-40B4-BE49-F238E27FC236}">
                <a16:creationId xmlns:a16="http://schemas.microsoft.com/office/drawing/2014/main" id="{32A4D4DF-CAB8-F08C-C064-4BDC4C54A914}"/>
              </a:ext>
            </a:extLst>
          </p:cNvPr>
          <p:cNvPicPr>
            <a:picLocks noChangeAspect="1"/>
          </p:cNvPicPr>
          <p:nvPr/>
        </p:nvPicPr>
        <p:blipFill>
          <a:blip r:embed="rId3"/>
          <a:stretch>
            <a:fillRect/>
          </a:stretch>
        </p:blipFill>
        <p:spPr>
          <a:xfrm>
            <a:off x="3457574" y="437004"/>
            <a:ext cx="5784081" cy="2257297"/>
          </a:xfrm>
          <a:prstGeom prst="rect">
            <a:avLst/>
          </a:prstGeom>
        </p:spPr>
      </p:pic>
      <p:sp>
        <p:nvSpPr>
          <p:cNvPr id="4" name="TextBox 3">
            <a:extLst>
              <a:ext uri="{FF2B5EF4-FFF2-40B4-BE49-F238E27FC236}">
                <a16:creationId xmlns:a16="http://schemas.microsoft.com/office/drawing/2014/main" id="{8904B7ED-9A6B-B2D4-93C6-E0428B39B848}"/>
              </a:ext>
            </a:extLst>
          </p:cNvPr>
          <p:cNvSpPr txBox="1"/>
          <p:nvPr/>
        </p:nvSpPr>
        <p:spPr>
          <a:xfrm>
            <a:off x="614423" y="749162"/>
            <a:ext cx="4944152" cy="6388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Greycliff CF Medium" pitchFamily="50" charset="0"/>
                <a:ea typeface="+mj-ea"/>
                <a:cs typeface="+mj-cs"/>
              </a:rPr>
              <a:t>My Details</a:t>
            </a:r>
          </a:p>
        </p:txBody>
      </p:sp>
      <p:sp>
        <p:nvSpPr>
          <p:cNvPr id="5" name="TextBox 4">
            <a:extLst>
              <a:ext uri="{FF2B5EF4-FFF2-40B4-BE49-F238E27FC236}">
                <a16:creationId xmlns:a16="http://schemas.microsoft.com/office/drawing/2014/main" id="{A343F956-18D5-0763-DD00-9CD083253646}"/>
              </a:ext>
            </a:extLst>
          </p:cNvPr>
          <p:cNvSpPr txBox="1"/>
          <p:nvPr/>
        </p:nvSpPr>
        <p:spPr>
          <a:xfrm>
            <a:off x="889902" y="1732019"/>
            <a:ext cx="2448817" cy="1020711"/>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Access your details by clicking on your initials in the top right of the screen and selecting ‘My details’.</a:t>
            </a:r>
          </a:p>
        </p:txBody>
      </p:sp>
      <p:sp>
        <p:nvSpPr>
          <p:cNvPr id="10" name="Arrow: Bent 9">
            <a:extLst>
              <a:ext uri="{FF2B5EF4-FFF2-40B4-BE49-F238E27FC236}">
                <a16:creationId xmlns:a16="http://schemas.microsoft.com/office/drawing/2014/main" id="{61ECC57E-4967-157C-31F0-535C9F806DC9}"/>
              </a:ext>
            </a:extLst>
          </p:cNvPr>
          <p:cNvSpPr/>
          <p:nvPr/>
        </p:nvSpPr>
        <p:spPr>
          <a:xfrm rot="5400000">
            <a:off x="8965892" y="1020037"/>
            <a:ext cx="1678071" cy="1619463"/>
          </a:xfrm>
          <a:prstGeom prst="bentArrow">
            <a:avLst>
              <a:gd name="adj1" fmla="val 2789"/>
              <a:gd name="adj2" fmla="val 5750"/>
              <a:gd name="adj3" fmla="val 10933"/>
              <a:gd name="adj4" fmla="val 43750"/>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3109E364-DE36-5F0E-F3DF-0A4ED3F24F03}"/>
              </a:ext>
            </a:extLst>
          </p:cNvPr>
          <p:cNvSpPr txBox="1"/>
          <p:nvPr/>
        </p:nvSpPr>
        <p:spPr>
          <a:xfrm>
            <a:off x="889902" y="4577712"/>
            <a:ext cx="4393193" cy="523220"/>
          </a:xfrm>
          <a:prstGeom prst="rect">
            <a:avLst/>
          </a:prstGeom>
          <a:noFill/>
        </p:spPr>
        <p:txBody>
          <a:bodyPr wrap="square" rtlCol="0">
            <a:spAutoFit/>
          </a:bodyPr>
          <a:lstStyle/>
          <a:p>
            <a:r>
              <a:rPr lang="en-US" sz="1400" dirty="0">
                <a:latin typeface="Greycliff CF Medium" pitchFamily="50" charset="0"/>
              </a:rPr>
              <a:t>You can also upload a profile picture here. </a:t>
            </a:r>
          </a:p>
          <a:p>
            <a:r>
              <a:rPr lang="en-US" sz="1400" dirty="0">
                <a:latin typeface="Greycliff CF Medium" pitchFamily="50" charset="0"/>
              </a:rPr>
              <a:t>The image will need to be square.</a:t>
            </a:r>
          </a:p>
        </p:txBody>
      </p:sp>
      <p:sp>
        <p:nvSpPr>
          <p:cNvPr id="12" name="TextBox 11">
            <a:extLst>
              <a:ext uri="{FF2B5EF4-FFF2-40B4-BE49-F238E27FC236}">
                <a16:creationId xmlns:a16="http://schemas.microsoft.com/office/drawing/2014/main" id="{05D1B8DC-B4E2-C74A-1EE3-259672208C55}"/>
              </a:ext>
            </a:extLst>
          </p:cNvPr>
          <p:cNvSpPr txBox="1"/>
          <p:nvPr/>
        </p:nvSpPr>
        <p:spPr>
          <a:xfrm>
            <a:off x="889902" y="3397456"/>
            <a:ext cx="4393193" cy="481799"/>
          </a:xfrm>
          <a:prstGeom prst="rect">
            <a:avLst/>
          </a:prstGeom>
          <a:noFill/>
        </p:spPr>
        <p:txBody>
          <a:bodyPr wrap="square" rtlCol="0">
            <a:spAutoFit/>
          </a:bodyPr>
          <a:lstStyle/>
          <a:p>
            <a:pPr>
              <a:lnSpc>
                <a:spcPct val="90000"/>
              </a:lnSpc>
              <a:spcAft>
                <a:spcPts val="600"/>
              </a:spcAft>
            </a:pPr>
            <a:r>
              <a:rPr lang="en-US" sz="1400" dirty="0">
                <a:latin typeface="Greycliff CF Medium" pitchFamily="50" charset="0"/>
              </a:rPr>
              <a:t>Here you can view your profile information. If any of these details are incorrect, please contact </a:t>
            </a:r>
            <a:r>
              <a:rPr lang="en-US" sz="1400" dirty="0">
                <a:highlight>
                  <a:srgbClr val="FFFF00"/>
                </a:highlight>
                <a:latin typeface="Greycliff CF Medium" pitchFamily="50" charset="0"/>
              </a:rPr>
              <a:t>XXX.</a:t>
            </a:r>
          </a:p>
        </p:txBody>
      </p:sp>
      <p:sp>
        <p:nvSpPr>
          <p:cNvPr id="2" name="Arrow: Bent 1">
            <a:extLst>
              <a:ext uri="{FF2B5EF4-FFF2-40B4-BE49-F238E27FC236}">
                <a16:creationId xmlns:a16="http://schemas.microsoft.com/office/drawing/2014/main" id="{C6D78844-D7D4-0ABC-FC05-AA453D4E39E5}"/>
              </a:ext>
            </a:extLst>
          </p:cNvPr>
          <p:cNvSpPr/>
          <p:nvPr/>
        </p:nvSpPr>
        <p:spPr>
          <a:xfrm rot="10800000" flipH="1">
            <a:off x="4123944" y="4883257"/>
            <a:ext cx="4076159" cy="759055"/>
          </a:xfrm>
          <a:prstGeom prst="bentArrow">
            <a:avLst>
              <a:gd name="adj1" fmla="val 4031"/>
              <a:gd name="adj2" fmla="val 6934"/>
              <a:gd name="adj3" fmla="val 10933"/>
              <a:gd name="adj4" fmla="val 41382"/>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510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0B6350-1813-36DB-A191-65AB05212F2E}"/>
              </a:ext>
            </a:extLst>
          </p:cNvPr>
          <p:cNvPicPr>
            <a:picLocks noChangeAspect="1"/>
          </p:cNvPicPr>
          <p:nvPr/>
        </p:nvPicPr>
        <p:blipFill>
          <a:blip r:embed="rId2"/>
          <a:stretch>
            <a:fillRect/>
          </a:stretch>
        </p:blipFill>
        <p:spPr>
          <a:xfrm>
            <a:off x="2573122" y="2123149"/>
            <a:ext cx="5924608" cy="4269130"/>
          </a:xfrm>
          <a:prstGeom prst="rect">
            <a:avLst/>
          </a:prstGeom>
        </p:spPr>
      </p:pic>
      <p:sp>
        <p:nvSpPr>
          <p:cNvPr id="4" name="TextBox 3">
            <a:extLst>
              <a:ext uri="{FF2B5EF4-FFF2-40B4-BE49-F238E27FC236}">
                <a16:creationId xmlns:a16="http://schemas.microsoft.com/office/drawing/2014/main" id="{8904B7ED-9A6B-B2D4-93C6-E0428B39B848}"/>
              </a:ext>
            </a:extLst>
          </p:cNvPr>
          <p:cNvSpPr txBox="1"/>
          <p:nvPr/>
        </p:nvSpPr>
        <p:spPr>
          <a:xfrm>
            <a:off x="614422" y="749162"/>
            <a:ext cx="6947666" cy="73720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Greycliff CF Medium" pitchFamily="50" charset="0"/>
                <a:ea typeface="+mj-ea"/>
                <a:cs typeface="+mj-cs"/>
              </a:rPr>
              <a:t>Dashboard and Navigation</a:t>
            </a:r>
          </a:p>
        </p:txBody>
      </p:sp>
      <p:sp>
        <p:nvSpPr>
          <p:cNvPr id="5" name="TextBox 4">
            <a:extLst>
              <a:ext uri="{FF2B5EF4-FFF2-40B4-BE49-F238E27FC236}">
                <a16:creationId xmlns:a16="http://schemas.microsoft.com/office/drawing/2014/main" id="{A343F956-18D5-0763-DD00-9CD083253646}"/>
              </a:ext>
            </a:extLst>
          </p:cNvPr>
          <p:cNvSpPr txBox="1"/>
          <p:nvPr/>
        </p:nvSpPr>
        <p:spPr>
          <a:xfrm>
            <a:off x="572589" y="1520409"/>
            <a:ext cx="5883075" cy="737207"/>
          </a:xfrm>
          <a:prstGeom prst="rect">
            <a:avLst/>
          </a:prstGeom>
        </p:spPr>
        <p:txBody>
          <a:bodyPr vert="horz" lIns="91440" tIns="45720" rIns="91440" bIns="45720" rtlCol="0">
            <a:normAutofit fontScale="85000" lnSpcReduction="10000"/>
          </a:bodyPr>
          <a:lstStyle/>
          <a:p>
            <a:pPr>
              <a:lnSpc>
                <a:spcPct val="90000"/>
              </a:lnSpc>
              <a:spcAft>
                <a:spcPts val="600"/>
              </a:spcAft>
            </a:pPr>
            <a:r>
              <a:rPr lang="en-US" sz="1600" dirty="0">
                <a:latin typeface="Greycliff CF Medium" pitchFamily="50" charset="0"/>
              </a:rPr>
              <a:t>On the home page you will see your learning dashboard. This displays an overview of the learning you need to complete, learning you have completed and the approximate amount of time you have spent so far.</a:t>
            </a:r>
          </a:p>
        </p:txBody>
      </p:sp>
      <p:sp>
        <p:nvSpPr>
          <p:cNvPr id="6" name="TextBox 5">
            <a:extLst>
              <a:ext uri="{FF2B5EF4-FFF2-40B4-BE49-F238E27FC236}">
                <a16:creationId xmlns:a16="http://schemas.microsoft.com/office/drawing/2014/main" id="{C7F57B1F-1D2C-5CE3-34D9-E0169364F1D6}"/>
              </a:ext>
            </a:extLst>
          </p:cNvPr>
          <p:cNvSpPr txBox="1"/>
          <p:nvPr/>
        </p:nvSpPr>
        <p:spPr>
          <a:xfrm>
            <a:off x="116486" y="2328824"/>
            <a:ext cx="2430748" cy="2123658"/>
          </a:xfrm>
          <a:prstGeom prst="rect">
            <a:avLst/>
          </a:prstGeom>
          <a:noFill/>
        </p:spPr>
        <p:txBody>
          <a:bodyPr wrap="square" rtlCol="0">
            <a:spAutoFit/>
          </a:bodyPr>
          <a:lstStyle/>
          <a:p>
            <a:r>
              <a:rPr lang="en-US" sz="1200" dirty="0">
                <a:latin typeface="Greycliff CF Medium" pitchFamily="50" charset="0"/>
              </a:rPr>
              <a:t>From this menu, you can access</a:t>
            </a:r>
          </a:p>
          <a:p>
            <a:pPr marL="171450" indent="-171450">
              <a:buFont typeface="Arial" panose="020B0604020202020204" pitchFamily="34" charset="0"/>
              <a:buChar char="•"/>
            </a:pPr>
            <a:r>
              <a:rPr lang="en-US" sz="1200" dirty="0">
                <a:latin typeface="Greycliff CF Medium" pitchFamily="50" charset="0"/>
              </a:rPr>
              <a:t>‘My learning’ </a:t>
            </a:r>
            <a:br>
              <a:rPr lang="en-US" sz="1200" dirty="0">
                <a:latin typeface="Greycliff CF Medium" pitchFamily="50" charset="0"/>
              </a:rPr>
            </a:br>
            <a:r>
              <a:rPr lang="en-US" sz="1200" dirty="0">
                <a:latin typeface="Greycliff CF Medium" pitchFamily="50" charset="0"/>
              </a:rPr>
              <a:t>(courses assigned to you, courses you have chosen, and courses you have completed), </a:t>
            </a:r>
          </a:p>
          <a:p>
            <a:pPr marL="171450" indent="-171450">
              <a:buFont typeface="Arial" panose="020B0604020202020204" pitchFamily="34" charset="0"/>
              <a:buChar char="•"/>
            </a:pPr>
            <a:r>
              <a:rPr lang="en-US" sz="1200" dirty="0">
                <a:latin typeface="Greycliff CF Medium" pitchFamily="50" charset="0"/>
              </a:rPr>
              <a:t>‘All courses’ </a:t>
            </a:r>
            <a:br>
              <a:rPr lang="en-US" sz="1200" dirty="0">
                <a:latin typeface="Greycliff CF Medium" pitchFamily="50" charset="0"/>
              </a:rPr>
            </a:br>
            <a:r>
              <a:rPr lang="en-US" sz="1200" dirty="0">
                <a:latin typeface="Greycliff CF Medium" pitchFamily="50" charset="0"/>
              </a:rPr>
              <a:t>(all courses available to you) and </a:t>
            </a:r>
          </a:p>
          <a:p>
            <a:pPr marL="171450" indent="-171450">
              <a:buFont typeface="Arial" panose="020B0604020202020204" pitchFamily="34" charset="0"/>
              <a:buChar char="•"/>
            </a:pPr>
            <a:r>
              <a:rPr lang="en-US" sz="1200" dirty="0">
                <a:latin typeface="Greycliff CF Medium" pitchFamily="50" charset="0"/>
              </a:rPr>
              <a:t>‘Add my learning’ </a:t>
            </a:r>
            <a:br>
              <a:rPr lang="en-US" sz="1200" dirty="0">
                <a:latin typeface="Greycliff CF Medium" pitchFamily="50" charset="0"/>
              </a:rPr>
            </a:br>
            <a:r>
              <a:rPr lang="en-US" sz="1200" dirty="0">
                <a:latin typeface="Greycliff CF Medium" pitchFamily="50" charset="0"/>
              </a:rPr>
              <a:t>(to record external learning).</a:t>
            </a:r>
          </a:p>
        </p:txBody>
      </p:sp>
      <p:sp>
        <p:nvSpPr>
          <p:cNvPr id="7" name="TextBox 6">
            <a:extLst>
              <a:ext uri="{FF2B5EF4-FFF2-40B4-BE49-F238E27FC236}">
                <a16:creationId xmlns:a16="http://schemas.microsoft.com/office/drawing/2014/main" id="{5BBDC6FE-30E4-FF09-4AD0-1B875F4C3550}"/>
              </a:ext>
            </a:extLst>
          </p:cNvPr>
          <p:cNvSpPr txBox="1"/>
          <p:nvPr/>
        </p:nvSpPr>
        <p:spPr>
          <a:xfrm>
            <a:off x="8900146" y="4214525"/>
            <a:ext cx="2665491" cy="646331"/>
          </a:xfrm>
          <a:prstGeom prst="rect">
            <a:avLst/>
          </a:prstGeom>
          <a:noFill/>
        </p:spPr>
        <p:txBody>
          <a:bodyPr wrap="square" rtlCol="0">
            <a:spAutoFit/>
          </a:bodyPr>
          <a:lstStyle/>
          <a:p>
            <a:r>
              <a:rPr lang="en-US" sz="1200" dirty="0">
                <a:latin typeface="Greycliff CF Medium" pitchFamily="50" charset="0"/>
              </a:rPr>
              <a:t>If you have booked any instructor led events, you will see details of your next event here.</a:t>
            </a:r>
          </a:p>
        </p:txBody>
      </p:sp>
      <p:sp>
        <p:nvSpPr>
          <p:cNvPr id="8" name="TextBox 7">
            <a:extLst>
              <a:ext uri="{FF2B5EF4-FFF2-40B4-BE49-F238E27FC236}">
                <a16:creationId xmlns:a16="http://schemas.microsoft.com/office/drawing/2014/main" id="{A3F32457-4EAF-FE59-B5A9-F242FD1FDA72}"/>
              </a:ext>
            </a:extLst>
          </p:cNvPr>
          <p:cNvSpPr txBox="1"/>
          <p:nvPr/>
        </p:nvSpPr>
        <p:spPr>
          <a:xfrm>
            <a:off x="7823254" y="761626"/>
            <a:ext cx="3442203" cy="830997"/>
          </a:xfrm>
          <a:prstGeom prst="rect">
            <a:avLst/>
          </a:prstGeom>
          <a:noFill/>
        </p:spPr>
        <p:txBody>
          <a:bodyPr wrap="square" rtlCol="0">
            <a:spAutoFit/>
          </a:bodyPr>
          <a:lstStyle/>
          <a:p>
            <a:r>
              <a:rPr lang="en-US" sz="1200" dirty="0">
                <a:latin typeface="Greycliff CF Medium" pitchFamily="50" charset="0"/>
              </a:rPr>
              <a:t>There is a search bar here where you can find learning based on keywords and topics (for more advanced search options see the ‘Find Learning’ section of this guide).</a:t>
            </a:r>
          </a:p>
        </p:txBody>
      </p:sp>
      <p:sp>
        <p:nvSpPr>
          <p:cNvPr id="9" name="TextBox 8">
            <a:extLst>
              <a:ext uri="{FF2B5EF4-FFF2-40B4-BE49-F238E27FC236}">
                <a16:creationId xmlns:a16="http://schemas.microsoft.com/office/drawing/2014/main" id="{64132371-B880-5A7F-51CE-981D828B6933}"/>
              </a:ext>
            </a:extLst>
          </p:cNvPr>
          <p:cNvSpPr txBox="1"/>
          <p:nvPr/>
        </p:nvSpPr>
        <p:spPr>
          <a:xfrm>
            <a:off x="8788452" y="2758099"/>
            <a:ext cx="2275299" cy="830997"/>
          </a:xfrm>
          <a:prstGeom prst="rect">
            <a:avLst/>
          </a:prstGeom>
          <a:noFill/>
        </p:spPr>
        <p:txBody>
          <a:bodyPr wrap="square" rtlCol="0">
            <a:spAutoFit/>
          </a:bodyPr>
          <a:lstStyle/>
          <a:p>
            <a:r>
              <a:rPr lang="en-US" sz="1200" dirty="0">
                <a:latin typeface="Greycliff CF Medium" pitchFamily="50" charset="0"/>
              </a:rPr>
              <a:t>You will receive notifications via email and they will also be available to view and dismiss by selecting the bell icon.</a:t>
            </a:r>
          </a:p>
        </p:txBody>
      </p:sp>
      <p:sp>
        <p:nvSpPr>
          <p:cNvPr id="16" name="Arrow: Bent 15">
            <a:extLst>
              <a:ext uri="{FF2B5EF4-FFF2-40B4-BE49-F238E27FC236}">
                <a16:creationId xmlns:a16="http://schemas.microsoft.com/office/drawing/2014/main" id="{DB23B3AB-B848-CB2B-BC25-004829D01F67}"/>
              </a:ext>
            </a:extLst>
          </p:cNvPr>
          <p:cNvSpPr/>
          <p:nvPr/>
        </p:nvSpPr>
        <p:spPr>
          <a:xfrm rot="10800000" flipV="1">
            <a:off x="8466888" y="2359252"/>
            <a:ext cx="1207008" cy="279266"/>
          </a:xfrm>
          <a:prstGeom prst="bentArrow">
            <a:avLst>
              <a:gd name="adj1" fmla="val 15002"/>
              <a:gd name="adj2" fmla="val 23699"/>
              <a:gd name="adj3" fmla="val 40907"/>
              <a:gd name="adj4" fmla="val 43750"/>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Bent 16">
            <a:extLst>
              <a:ext uri="{FF2B5EF4-FFF2-40B4-BE49-F238E27FC236}">
                <a16:creationId xmlns:a16="http://schemas.microsoft.com/office/drawing/2014/main" id="{B9B27C62-8FDD-9456-6C10-5910BC08421D}"/>
              </a:ext>
            </a:extLst>
          </p:cNvPr>
          <p:cNvSpPr/>
          <p:nvPr/>
        </p:nvSpPr>
        <p:spPr>
          <a:xfrm rot="5400000" flipV="1">
            <a:off x="7131507" y="1315876"/>
            <a:ext cx="1207008" cy="279266"/>
          </a:xfrm>
          <a:prstGeom prst="bentArrow">
            <a:avLst>
              <a:gd name="adj1" fmla="val 15002"/>
              <a:gd name="adj2" fmla="val 23699"/>
              <a:gd name="adj3" fmla="val 40907"/>
              <a:gd name="adj4" fmla="val 43750"/>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480C5CE9-1A0E-696A-CCC8-11F8DC43CB75}"/>
              </a:ext>
            </a:extLst>
          </p:cNvPr>
          <p:cNvSpPr txBox="1"/>
          <p:nvPr/>
        </p:nvSpPr>
        <p:spPr>
          <a:xfrm>
            <a:off x="158323" y="5071405"/>
            <a:ext cx="2347073" cy="1015663"/>
          </a:xfrm>
          <a:prstGeom prst="rect">
            <a:avLst/>
          </a:prstGeom>
          <a:noFill/>
        </p:spPr>
        <p:txBody>
          <a:bodyPr wrap="square" rtlCol="0">
            <a:spAutoFit/>
          </a:bodyPr>
          <a:lstStyle/>
          <a:p>
            <a:r>
              <a:rPr lang="en-US" sz="1200" dirty="0">
                <a:latin typeface="Greycliff CF Medium" pitchFamily="50" charset="0"/>
              </a:rPr>
              <a:t>In this section, you’ll be able to see optional courses which have been recommended to you by other users or their star rating.</a:t>
            </a:r>
          </a:p>
        </p:txBody>
      </p:sp>
      <p:sp>
        <p:nvSpPr>
          <p:cNvPr id="20" name="Arrow: Bent 19">
            <a:extLst>
              <a:ext uri="{FF2B5EF4-FFF2-40B4-BE49-F238E27FC236}">
                <a16:creationId xmlns:a16="http://schemas.microsoft.com/office/drawing/2014/main" id="{8F217823-EF31-CADC-4D13-6A47A2EF7D32}"/>
              </a:ext>
            </a:extLst>
          </p:cNvPr>
          <p:cNvSpPr/>
          <p:nvPr/>
        </p:nvSpPr>
        <p:spPr>
          <a:xfrm rot="10800000" flipV="1">
            <a:off x="8565455" y="3869074"/>
            <a:ext cx="1207008" cy="279266"/>
          </a:xfrm>
          <a:prstGeom prst="bentArrow">
            <a:avLst>
              <a:gd name="adj1" fmla="val 15002"/>
              <a:gd name="adj2" fmla="val 23699"/>
              <a:gd name="adj3" fmla="val 40907"/>
              <a:gd name="adj4" fmla="val 43750"/>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Arrow: Right 20">
            <a:extLst>
              <a:ext uri="{FF2B5EF4-FFF2-40B4-BE49-F238E27FC236}">
                <a16:creationId xmlns:a16="http://schemas.microsoft.com/office/drawing/2014/main" id="{470AFBAE-1474-A2CE-6C5A-BC7B56C69703}"/>
              </a:ext>
            </a:extLst>
          </p:cNvPr>
          <p:cNvSpPr/>
          <p:nvPr/>
        </p:nvSpPr>
        <p:spPr>
          <a:xfrm rot="19981062">
            <a:off x="2055922" y="2798392"/>
            <a:ext cx="1291348" cy="123926"/>
          </a:xfrm>
          <a:prstGeom prst="rightArrow">
            <a:avLst>
              <a:gd name="adj1" fmla="val 50000"/>
              <a:gd name="adj2" fmla="val 112634"/>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174AE383-CE6A-D471-D352-081C712B864C}"/>
              </a:ext>
            </a:extLst>
          </p:cNvPr>
          <p:cNvSpPr/>
          <p:nvPr/>
        </p:nvSpPr>
        <p:spPr>
          <a:xfrm rot="19883833">
            <a:off x="1891501" y="4794983"/>
            <a:ext cx="917249" cy="131748"/>
          </a:xfrm>
          <a:prstGeom prst="rightArrow">
            <a:avLst>
              <a:gd name="adj1" fmla="val 50000"/>
              <a:gd name="adj2" fmla="val 112634"/>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041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C4C57E-575F-8EAC-2067-79DB4372748A}"/>
              </a:ext>
            </a:extLst>
          </p:cNvPr>
          <p:cNvPicPr>
            <a:picLocks noChangeAspect="1"/>
          </p:cNvPicPr>
          <p:nvPr/>
        </p:nvPicPr>
        <p:blipFill>
          <a:blip r:embed="rId2"/>
          <a:stretch>
            <a:fillRect/>
          </a:stretch>
        </p:blipFill>
        <p:spPr>
          <a:xfrm>
            <a:off x="3626223" y="1550383"/>
            <a:ext cx="4788146" cy="4635738"/>
          </a:xfrm>
          <a:prstGeom prst="rect">
            <a:avLst/>
          </a:prstGeom>
        </p:spPr>
      </p:pic>
      <p:sp>
        <p:nvSpPr>
          <p:cNvPr id="4" name="TextBox 3">
            <a:extLst>
              <a:ext uri="{FF2B5EF4-FFF2-40B4-BE49-F238E27FC236}">
                <a16:creationId xmlns:a16="http://schemas.microsoft.com/office/drawing/2014/main" id="{8904B7ED-9A6B-B2D4-93C6-E0428B39B848}"/>
              </a:ext>
            </a:extLst>
          </p:cNvPr>
          <p:cNvSpPr txBox="1"/>
          <p:nvPr/>
        </p:nvSpPr>
        <p:spPr>
          <a:xfrm>
            <a:off x="614423" y="749162"/>
            <a:ext cx="3184363" cy="6388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Greycliff CF Medium" pitchFamily="50" charset="0"/>
                <a:ea typeface="+mj-ea"/>
                <a:cs typeface="+mj-cs"/>
              </a:rPr>
              <a:t>Find Learning</a:t>
            </a:r>
          </a:p>
        </p:txBody>
      </p:sp>
      <p:sp>
        <p:nvSpPr>
          <p:cNvPr id="5" name="TextBox 4">
            <a:extLst>
              <a:ext uri="{FF2B5EF4-FFF2-40B4-BE49-F238E27FC236}">
                <a16:creationId xmlns:a16="http://schemas.microsoft.com/office/drawing/2014/main" id="{A343F956-18D5-0763-DD00-9CD083253646}"/>
              </a:ext>
            </a:extLst>
          </p:cNvPr>
          <p:cNvSpPr txBox="1"/>
          <p:nvPr/>
        </p:nvSpPr>
        <p:spPr>
          <a:xfrm>
            <a:off x="8800494" y="1550383"/>
            <a:ext cx="2150728" cy="1487388"/>
          </a:xfrm>
          <a:prstGeom prst="rect">
            <a:avLst/>
          </a:prstGeom>
        </p:spPr>
        <p:txBody>
          <a:bodyPr vert="horz" lIns="91440" tIns="45720" rIns="91440" bIns="45720" rtlCol="0">
            <a:normAutofit/>
          </a:bodyPr>
          <a:lstStyle/>
          <a:p>
            <a:pPr>
              <a:lnSpc>
                <a:spcPct val="90000"/>
              </a:lnSpc>
              <a:spcAft>
                <a:spcPts val="600"/>
              </a:spcAft>
            </a:pPr>
            <a:r>
              <a:rPr lang="en-US" sz="1400" dirty="0">
                <a:latin typeface="Greycliff CF Medium" pitchFamily="50" charset="0"/>
              </a:rPr>
              <a:t>Wherever you are in the system you will see this search bar. Use keywords and phrases to search for content on topics that you would like to learn about.</a:t>
            </a:r>
          </a:p>
        </p:txBody>
      </p:sp>
      <p:sp>
        <p:nvSpPr>
          <p:cNvPr id="2" name="TextBox 1">
            <a:extLst>
              <a:ext uri="{FF2B5EF4-FFF2-40B4-BE49-F238E27FC236}">
                <a16:creationId xmlns:a16="http://schemas.microsoft.com/office/drawing/2014/main" id="{E6FE60F8-0322-FB68-1C36-3E2B6A9D6979}"/>
              </a:ext>
            </a:extLst>
          </p:cNvPr>
          <p:cNvSpPr txBox="1"/>
          <p:nvPr/>
        </p:nvSpPr>
        <p:spPr>
          <a:xfrm>
            <a:off x="614423" y="1550383"/>
            <a:ext cx="2926997" cy="1815882"/>
          </a:xfrm>
          <a:prstGeom prst="rect">
            <a:avLst/>
          </a:prstGeom>
          <a:noFill/>
        </p:spPr>
        <p:txBody>
          <a:bodyPr wrap="square" rtlCol="0">
            <a:spAutoFit/>
          </a:bodyPr>
          <a:lstStyle/>
          <a:p>
            <a:r>
              <a:rPr lang="en-US" sz="1400" dirty="0">
                <a:latin typeface="Greycliff CF Medium" pitchFamily="50" charset="0"/>
              </a:rPr>
              <a:t>All courses will display catalogues of learning resources available to you. </a:t>
            </a:r>
          </a:p>
          <a:p>
            <a:endParaRPr lang="en-US" sz="1400" dirty="0">
              <a:latin typeface="Greycliff CF Medium" pitchFamily="50" charset="0"/>
            </a:endParaRPr>
          </a:p>
          <a:p>
            <a:r>
              <a:rPr lang="en-US" sz="1400" dirty="0">
                <a:latin typeface="Greycliff CF Medium" pitchFamily="50" charset="0"/>
              </a:rPr>
              <a:t>Scroll through the catalogue contents or use the search functions to filter to specific topics.</a:t>
            </a:r>
          </a:p>
        </p:txBody>
      </p:sp>
      <p:sp>
        <p:nvSpPr>
          <p:cNvPr id="7" name="Arrow: Right 6">
            <a:extLst>
              <a:ext uri="{FF2B5EF4-FFF2-40B4-BE49-F238E27FC236}">
                <a16:creationId xmlns:a16="http://schemas.microsoft.com/office/drawing/2014/main" id="{76185334-567B-B765-E56C-36AA85D1ACD7}"/>
              </a:ext>
            </a:extLst>
          </p:cNvPr>
          <p:cNvSpPr/>
          <p:nvPr/>
        </p:nvSpPr>
        <p:spPr>
          <a:xfrm rot="10800000">
            <a:off x="7891178" y="1751968"/>
            <a:ext cx="909316" cy="85975"/>
          </a:xfrm>
          <a:prstGeom prst="rightArrow">
            <a:avLst>
              <a:gd name="adj1" fmla="val 50000"/>
              <a:gd name="adj2" fmla="val 112634"/>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76359EA-6562-2B0D-ABDF-F9043B53286C}"/>
              </a:ext>
            </a:extLst>
          </p:cNvPr>
          <p:cNvSpPr txBox="1"/>
          <p:nvPr/>
        </p:nvSpPr>
        <p:spPr>
          <a:xfrm>
            <a:off x="8672478" y="4370239"/>
            <a:ext cx="2588174" cy="1815882"/>
          </a:xfrm>
          <a:prstGeom prst="rect">
            <a:avLst/>
          </a:prstGeom>
          <a:noFill/>
        </p:spPr>
        <p:txBody>
          <a:bodyPr wrap="square" rtlCol="0">
            <a:spAutoFit/>
          </a:bodyPr>
          <a:lstStyle/>
          <a:p>
            <a:r>
              <a:rPr lang="en-US" sz="1400" dirty="0">
                <a:latin typeface="Greycliff CF Medium" pitchFamily="50" charset="0"/>
              </a:rPr>
              <a:t>You will also find a more advanced search here. Filter the catalogues by entering key words or phrases, filter for different categories, or if you have limited time available you can search by duration.</a:t>
            </a:r>
          </a:p>
        </p:txBody>
      </p:sp>
      <p:sp>
        <p:nvSpPr>
          <p:cNvPr id="11" name="Arrow: Bent 10">
            <a:extLst>
              <a:ext uri="{FF2B5EF4-FFF2-40B4-BE49-F238E27FC236}">
                <a16:creationId xmlns:a16="http://schemas.microsoft.com/office/drawing/2014/main" id="{09F79AE7-061E-3DBA-DF9F-976E60343552}"/>
              </a:ext>
            </a:extLst>
          </p:cNvPr>
          <p:cNvSpPr/>
          <p:nvPr/>
        </p:nvSpPr>
        <p:spPr>
          <a:xfrm rot="16200000">
            <a:off x="7308190" y="2985774"/>
            <a:ext cx="1676829" cy="1092101"/>
          </a:xfrm>
          <a:prstGeom prst="bentArrow">
            <a:avLst>
              <a:gd name="adj1" fmla="val 3279"/>
              <a:gd name="adj2" fmla="val 4861"/>
              <a:gd name="adj3" fmla="val 11603"/>
              <a:gd name="adj4" fmla="val 43750"/>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1274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3" y="749162"/>
            <a:ext cx="4944152" cy="6388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Greycliff CF Medium" pitchFamily="50" charset="0"/>
                <a:ea typeface="+mj-ea"/>
                <a:cs typeface="+mj-cs"/>
              </a:rPr>
              <a:t>Course information</a:t>
            </a:r>
          </a:p>
        </p:txBody>
      </p:sp>
      <p:sp>
        <p:nvSpPr>
          <p:cNvPr id="5" name="TextBox 4">
            <a:extLst>
              <a:ext uri="{FF2B5EF4-FFF2-40B4-BE49-F238E27FC236}">
                <a16:creationId xmlns:a16="http://schemas.microsoft.com/office/drawing/2014/main" id="{A343F956-18D5-0763-DD00-9CD083253646}"/>
              </a:ext>
            </a:extLst>
          </p:cNvPr>
          <p:cNvSpPr txBox="1"/>
          <p:nvPr/>
        </p:nvSpPr>
        <p:spPr>
          <a:xfrm>
            <a:off x="856981" y="1676437"/>
            <a:ext cx="4254515" cy="750975"/>
          </a:xfrm>
          <a:prstGeom prst="rect">
            <a:avLst/>
          </a:prstGeom>
        </p:spPr>
        <p:txBody>
          <a:bodyPr vert="horz" lIns="91440" tIns="45720" rIns="91440" bIns="45720" rtlCol="0">
            <a:normAutofit/>
          </a:bodyPr>
          <a:lstStyle/>
          <a:p>
            <a:pPr>
              <a:lnSpc>
                <a:spcPct val="90000"/>
              </a:lnSpc>
              <a:spcAft>
                <a:spcPts val="600"/>
              </a:spcAft>
            </a:pPr>
            <a:r>
              <a:rPr lang="en-US" sz="1400" b="1" dirty="0">
                <a:latin typeface="Greycliff CF Medium" pitchFamily="50" charset="0"/>
              </a:rPr>
              <a:t>Find out about a course by clicking on the title or ‘See details’ to view a description and more information about the course.</a:t>
            </a:r>
          </a:p>
        </p:txBody>
      </p:sp>
      <p:pic>
        <p:nvPicPr>
          <p:cNvPr id="3" name="Picture 2">
            <a:extLst>
              <a:ext uri="{FF2B5EF4-FFF2-40B4-BE49-F238E27FC236}">
                <a16:creationId xmlns:a16="http://schemas.microsoft.com/office/drawing/2014/main" id="{A5E87C5F-A655-0BDB-1579-229DC07B21E1}"/>
              </a:ext>
            </a:extLst>
          </p:cNvPr>
          <p:cNvPicPr>
            <a:picLocks noChangeAspect="1"/>
          </p:cNvPicPr>
          <p:nvPr/>
        </p:nvPicPr>
        <p:blipFill>
          <a:blip r:embed="rId2"/>
          <a:stretch>
            <a:fillRect/>
          </a:stretch>
        </p:blipFill>
        <p:spPr>
          <a:xfrm>
            <a:off x="1931742" y="2584096"/>
            <a:ext cx="2543530" cy="3524742"/>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pic>
        <p:nvPicPr>
          <p:cNvPr id="7" name="Picture 6">
            <a:extLst>
              <a:ext uri="{FF2B5EF4-FFF2-40B4-BE49-F238E27FC236}">
                <a16:creationId xmlns:a16="http://schemas.microsoft.com/office/drawing/2014/main" id="{3F4D312C-5377-94AC-D3B9-86B79217B0A7}"/>
              </a:ext>
            </a:extLst>
          </p:cNvPr>
          <p:cNvPicPr>
            <a:picLocks noChangeAspect="1"/>
          </p:cNvPicPr>
          <p:nvPr/>
        </p:nvPicPr>
        <p:blipFill>
          <a:blip r:embed="rId3"/>
          <a:stretch>
            <a:fillRect/>
          </a:stretch>
        </p:blipFill>
        <p:spPr>
          <a:xfrm>
            <a:off x="6270744" y="2584096"/>
            <a:ext cx="3468306" cy="3524742"/>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8" name="TextBox 7">
            <a:extLst>
              <a:ext uri="{FF2B5EF4-FFF2-40B4-BE49-F238E27FC236}">
                <a16:creationId xmlns:a16="http://schemas.microsoft.com/office/drawing/2014/main" id="{D1103F91-659F-7206-2F30-65384BBCE3C9}"/>
              </a:ext>
            </a:extLst>
          </p:cNvPr>
          <p:cNvSpPr txBox="1"/>
          <p:nvPr/>
        </p:nvSpPr>
        <p:spPr>
          <a:xfrm>
            <a:off x="5903483" y="1676437"/>
            <a:ext cx="5431536" cy="674031"/>
          </a:xfrm>
          <a:prstGeom prst="rect">
            <a:avLst/>
          </a:prstGeom>
          <a:noFill/>
        </p:spPr>
        <p:txBody>
          <a:bodyPr wrap="square" rtlCol="0">
            <a:spAutoFit/>
          </a:bodyPr>
          <a:lstStyle/>
          <a:p>
            <a:pPr>
              <a:lnSpc>
                <a:spcPct val="90000"/>
              </a:lnSpc>
              <a:spcAft>
                <a:spcPts val="600"/>
              </a:spcAft>
            </a:pPr>
            <a:r>
              <a:rPr lang="en-US" sz="1400" b="1" dirty="0">
                <a:latin typeface="Greycliff CF Medium" pitchFamily="50" charset="0"/>
              </a:rPr>
              <a:t>You will see the lessons that are included in the course and icons indicating whether they are eLearning, classroom, weblink or document lessons.</a:t>
            </a:r>
          </a:p>
        </p:txBody>
      </p:sp>
      <p:sp>
        <p:nvSpPr>
          <p:cNvPr id="9" name="Left Brace 8">
            <a:extLst>
              <a:ext uri="{FF2B5EF4-FFF2-40B4-BE49-F238E27FC236}">
                <a16:creationId xmlns:a16="http://schemas.microsoft.com/office/drawing/2014/main" id="{EE5B0753-1396-5030-D06C-C8738F38FE0B}"/>
              </a:ext>
            </a:extLst>
          </p:cNvPr>
          <p:cNvSpPr/>
          <p:nvPr/>
        </p:nvSpPr>
        <p:spPr>
          <a:xfrm>
            <a:off x="4320832" y="2584096"/>
            <a:ext cx="1775167" cy="3524742"/>
          </a:xfrm>
          <a:prstGeom prst="leftBrace">
            <a:avLst>
              <a:gd name="adj1" fmla="val 8333"/>
              <a:gd name="adj2" fmla="val 92805"/>
            </a:avLst>
          </a:prstGeom>
          <a:noFill/>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27135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04B7ED-9A6B-B2D4-93C6-E0428B39B848}"/>
              </a:ext>
            </a:extLst>
          </p:cNvPr>
          <p:cNvSpPr txBox="1"/>
          <p:nvPr/>
        </p:nvSpPr>
        <p:spPr>
          <a:xfrm>
            <a:off x="614422" y="749162"/>
            <a:ext cx="6335018" cy="63940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kern="1200" dirty="0">
                <a:solidFill>
                  <a:schemeClr val="tx1"/>
                </a:solidFill>
                <a:latin typeface="Greycliff CF Medium" pitchFamily="50" charset="0"/>
                <a:ea typeface="+mj-ea"/>
                <a:cs typeface="+mj-cs"/>
              </a:rPr>
              <a:t>Book an instructor led event</a:t>
            </a:r>
          </a:p>
        </p:txBody>
      </p:sp>
      <p:sp>
        <p:nvSpPr>
          <p:cNvPr id="5" name="TextBox 4">
            <a:extLst>
              <a:ext uri="{FF2B5EF4-FFF2-40B4-BE49-F238E27FC236}">
                <a16:creationId xmlns:a16="http://schemas.microsoft.com/office/drawing/2014/main" id="{A343F956-18D5-0763-DD00-9CD083253646}"/>
              </a:ext>
            </a:extLst>
          </p:cNvPr>
          <p:cNvSpPr txBox="1"/>
          <p:nvPr/>
        </p:nvSpPr>
        <p:spPr>
          <a:xfrm>
            <a:off x="870152" y="1388571"/>
            <a:ext cx="5763275" cy="4545254"/>
          </a:xfrm>
          <a:prstGeom prst="rect">
            <a:avLst/>
          </a:prstGeom>
        </p:spPr>
        <p:txBody>
          <a:bodyPr vert="horz" lIns="91440" tIns="45720" rIns="91440" bIns="45720" rtlCol="0">
            <a:noAutofit/>
          </a:bodyPr>
          <a:lstStyle/>
          <a:p>
            <a:pPr>
              <a:lnSpc>
                <a:spcPct val="90000"/>
              </a:lnSpc>
              <a:spcAft>
                <a:spcPts val="600"/>
              </a:spcAft>
            </a:pPr>
            <a:r>
              <a:rPr lang="en-US" sz="1400" dirty="0">
                <a:highlight>
                  <a:srgbClr val="FFFF00"/>
                </a:highlight>
                <a:latin typeface="Greycliff CF Medium" pitchFamily="50" charset="0"/>
              </a:rPr>
              <a:t>No Approval required:</a:t>
            </a:r>
          </a:p>
          <a:p>
            <a:pPr>
              <a:lnSpc>
                <a:spcPct val="90000"/>
              </a:lnSpc>
              <a:spcAft>
                <a:spcPts val="600"/>
              </a:spcAft>
            </a:pPr>
            <a:r>
              <a:rPr lang="en-US" sz="1400" dirty="0">
                <a:latin typeface="Greycliff CF Medium" pitchFamily="50" charset="0"/>
              </a:rPr>
              <a:t>Click ‘Show Dates’ to see available event dates and times. Find an event you are able to attend and click ‘Book’ to secure your place on the event. You will receive a notification confirming your booking. If an event is fully booked, you may be offered the option to add your name to a waitlist in case a space becomes available on that date.</a:t>
            </a:r>
          </a:p>
          <a:p>
            <a:pPr>
              <a:lnSpc>
                <a:spcPct val="90000"/>
              </a:lnSpc>
              <a:spcAft>
                <a:spcPts val="600"/>
              </a:spcAft>
            </a:pPr>
            <a:endParaRPr lang="en-US" sz="1400" dirty="0">
              <a:highlight>
                <a:srgbClr val="FFFF00"/>
              </a:highlight>
              <a:latin typeface="Greycliff CF Medium" pitchFamily="50" charset="0"/>
            </a:endParaRPr>
          </a:p>
          <a:p>
            <a:pPr>
              <a:lnSpc>
                <a:spcPct val="90000"/>
              </a:lnSpc>
              <a:spcAft>
                <a:spcPts val="600"/>
              </a:spcAft>
            </a:pPr>
            <a:r>
              <a:rPr lang="en-US" sz="1400" dirty="0">
                <a:highlight>
                  <a:srgbClr val="FFFF00"/>
                </a:highlight>
                <a:latin typeface="Greycliff CF Medium" pitchFamily="50" charset="0"/>
              </a:rPr>
              <a:t>Course level approval required:</a:t>
            </a:r>
          </a:p>
          <a:p>
            <a:pPr>
              <a:lnSpc>
                <a:spcPct val="90000"/>
              </a:lnSpc>
              <a:spcAft>
                <a:spcPts val="600"/>
              </a:spcAft>
            </a:pPr>
            <a:r>
              <a:rPr lang="en-US" sz="1400" dirty="0">
                <a:latin typeface="Greycliff CF Medium" pitchFamily="50" charset="0"/>
              </a:rPr>
              <a:t>Click ‘Ask for Approval’. Your approver will be notified of your request to attend the course and you will receive notifications to confirm whether your request has been approved. Once approved you will be able to view and select a date to attend.</a:t>
            </a:r>
          </a:p>
          <a:p>
            <a:pPr>
              <a:lnSpc>
                <a:spcPct val="90000"/>
              </a:lnSpc>
              <a:spcAft>
                <a:spcPts val="600"/>
              </a:spcAft>
            </a:pPr>
            <a:endParaRPr lang="en-US" sz="1400" dirty="0">
              <a:latin typeface="Greycliff CF Medium" pitchFamily="50" charset="0"/>
            </a:endParaRPr>
          </a:p>
          <a:p>
            <a:pPr>
              <a:lnSpc>
                <a:spcPct val="90000"/>
              </a:lnSpc>
              <a:spcAft>
                <a:spcPts val="600"/>
              </a:spcAft>
            </a:pPr>
            <a:r>
              <a:rPr lang="en-US" sz="1400" dirty="0">
                <a:highlight>
                  <a:srgbClr val="FFFF00"/>
                </a:highlight>
                <a:latin typeface="Greycliff CF Medium" pitchFamily="50" charset="0"/>
              </a:rPr>
              <a:t>Event level approval required:</a:t>
            </a:r>
          </a:p>
          <a:p>
            <a:pPr>
              <a:lnSpc>
                <a:spcPct val="90000"/>
              </a:lnSpc>
              <a:spcAft>
                <a:spcPts val="600"/>
              </a:spcAft>
            </a:pPr>
            <a:r>
              <a:rPr lang="en-US" sz="1400" dirty="0">
                <a:latin typeface="Greycliff CF Medium" pitchFamily="50" charset="0"/>
              </a:rPr>
              <a:t>Click ‘Show Dates’ to see available event dates and times. </a:t>
            </a:r>
          </a:p>
          <a:p>
            <a:pPr>
              <a:lnSpc>
                <a:spcPct val="90000"/>
              </a:lnSpc>
              <a:spcAft>
                <a:spcPts val="600"/>
              </a:spcAft>
            </a:pPr>
            <a:r>
              <a:rPr lang="en-US" sz="1400" dirty="0">
                <a:latin typeface="Greycliff CF Medium" pitchFamily="50" charset="0"/>
              </a:rPr>
              <a:t>Find an event you are able to attend and click ‘Ask for Approval’. Your approver will be notified of your request and you will receive notifications to confirm whether your request has been approved. Once approved you will be automatically booked onto your chosen event and will receive a notification of your booking.</a:t>
            </a:r>
          </a:p>
        </p:txBody>
      </p:sp>
      <p:pic>
        <p:nvPicPr>
          <p:cNvPr id="3" name="Picture 2">
            <a:extLst>
              <a:ext uri="{FF2B5EF4-FFF2-40B4-BE49-F238E27FC236}">
                <a16:creationId xmlns:a16="http://schemas.microsoft.com/office/drawing/2014/main" id="{15FB6B1A-3FE6-42B4-F84B-6A940626EA3C}"/>
              </a:ext>
            </a:extLst>
          </p:cNvPr>
          <p:cNvPicPr>
            <a:picLocks noChangeAspect="1"/>
          </p:cNvPicPr>
          <p:nvPr/>
        </p:nvPicPr>
        <p:blipFill>
          <a:blip r:embed="rId2"/>
          <a:stretch>
            <a:fillRect/>
          </a:stretch>
        </p:blipFill>
        <p:spPr>
          <a:xfrm>
            <a:off x="6633426" y="1547979"/>
            <a:ext cx="5328986" cy="4226437"/>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6" name="TextBox 5">
            <a:extLst>
              <a:ext uri="{FF2B5EF4-FFF2-40B4-BE49-F238E27FC236}">
                <a16:creationId xmlns:a16="http://schemas.microsoft.com/office/drawing/2014/main" id="{5FE81013-5F67-81EF-7397-CDEC32E226DB}"/>
              </a:ext>
            </a:extLst>
          </p:cNvPr>
          <p:cNvSpPr txBox="1"/>
          <p:nvPr/>
        </p:nvSpPr>
        <p:spPr>
          <a:xfrm>
            <a:off x="6805624" y="545350"/>
            <a:ext cx="5008424" cy="523220"/>
          </a:xfrm>
          <a:prstGeom prst="rect">
            <a:avLst/>
          </a:prstGeom>
          <a:noFill/>
        </p:spPr>
        <p:txBody>
          <a:bodyPr wrap="square" rtlCol="0">
            <a:spAutoFit/>
          </a:bodyPr>
          <a:lstStyle/>
          <a:p>
            <a:r>
              <a:rPr lang="en-GB" sz="1400" dirty="0">
                <a:highlight>
                  <a:srgbClr val="FFFF00"/>
                </a:highlight>
                <a:latin typeface="Greycliff CF Medium" pitchFamily="50" charset="0"/>
              </a:rPr>
              <a:t>Delete the instructions as appropriate for your workflow(s) and ensure your screenshot reflects your workflow(s)</a:t>
            </a:r>
          </a:p>
        </p:txBody>
      </p:sp>
      <p:sp>
        <p:nvSpPr>
          <p:cNvPr id="7" name="TextBox 6">
            <a:extLst>
              <a:ext uri="{FF2B5EF4-FFF2-40B4-BE49-F238E27FC236}">
                <a16:creationId xmlns:a16="http://schemas.microsoft.com/office/drawing/2014/main" id="{333C0C92-C479-1DC3-08AF-B23D04AA5F39}"/>
              </a:ext>
            </a:extLst>
          </p:cNvPr>
          <p:cNvSpPr txBox="1"/>
          <p:nvPr/>
        </p:nvSpPr>
        <p:spPr>
          <a:xfrm>
            <a:off x="870152" y="6043902"/>
            <a:ext cx="5763274" cy="523220"/>
          </a:xfrm>
          <a:prstGeom prst="rect">
            <a:avLst/>
          </a:prstGeom>
          <a:noFill/>
        </p:spPr>
        <p:txBody>
          <a:bodyPr wrap="square" rtlCol="0">
            <a:spAutoFit/>
          </a:bodyPr>
          <a:lstStyle/>
          <a:p>
            <a:r>
              <a:rPr lang="en-US" sz="1400" dirty="0">
                <a:latin typeface="Greycliff CF Medium" pitchFamily="50" charset="0"/>
              </a:rPr>
              <a:t>If no dates are currently available, click ‘Send me new dates’. This will add you to a list to be notified when new dates are made available.</a:t>
            </a:r>
          </a:p>
        </p:txBody>
      </p:sp>
    </p:spTree>
    <p:extLst>
      <p:ext uri="{BB962C8B-B14F-4D97-AF65-F5344CB8AC3E}">
        <p14:creationId xmlns:p14="http://schemas.microsoft.com/office/powerpoint/2010/main" val="3583424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52C9E4-E93F-C16F-A6C0-1BFF38AEE188}"/>
              </a:ext>
            </a:extLst>
          </p:cNvPr>
          <p:cNvPicPr>
            <a:picLocks noChangeAspect="1"/>
          </p:cNvPicPr>
          <p:nvPr/>
        </p:nvPicPr>
        <p:blipFill>
          <a:blip r:embed="rId2"/>
          <a:stretch>
            <a:fillRect/>
          </a:stretch>
        </p:blipFill>
        <p:spPr>
          <a:xfrm>
            <a:off x="793062" y="2639317"/>
            <a:ext cx="5095375" cy="3379316"/>
          </a:xfrm>
          <a:prstGeom prst="rect">
            <a:avLst/>
          </a:prstGeom>
        </p:spPr>
      </p:pic>
      <p:pic>
        <p:nvPicPr>
          <p:cNvPr id="11" name="Picture 10">
            <a:extLst>
              <a:ext uri="{FF2B5EF4-FFF2-40B4-BE49-F238E27FC236}">
                <a16:creationId xmlns:a16="http://schemas.microsoft.com/office/drawing/2014/main" id="{4AF5E72E-BB88-9317-3E46-445F4C16F75F}"/>
              </a:ext>
            </a:extLst>
          </p:cNvPr>
          <p:cNvPicPr>
            <a:picLocks noChangeAspect="1"/>
          </p:cNvPicPr>
          <p:nvPr/>
        </p:nvPicPr>
        <p:blipFill>
          <a:blip r:embed="rId3"/>
          <a:stretch>
            <a:fillRect/>
          </a:stretch>
        </p:blipFill>
        <p:spPr>
          <a:xfrm>
            <a:off x="6260846" y="1693521"/>
            <a:ext cx="4016763" cy="3739896"/>
          </a:xfrm>
          <a:prstGeom prst="rect">
            <a:avLst/>
          </a:prstGeom>
          <a:ln>
            <a:solidFill>
              <a:schemeClr val="tx1">
                <a:lumMod val="50000"/>
                <a:lumOff val="50000"/>
              </a:schemeClr>
            </a:solidFill>
          </a:ln>
          <a:effectLst>
            <a:outerShdw blurRad="50800" dist="38100" dir="2700000" algn="tl" rotWithShape="0">
              <a:schemeClr val="tx1">
                <a:lumMod val="50000"/>
                <a:lumOff val="50000"/>
                <a:alpha val="40000"/>
              </a:schemeClr>
            </a:outerShdw>
          </a:effectLst>
        </p:spPr>
      </p:pic>
      <p:sp>
        <p:nvSpPr>
          <p:cNvPr id="4" name="TextBox 3">
            <a:extLst>
              <a:ext uri="{FF2B5EF4-FFF2-40B4-BE49-F238E27FC236}">
                <a16:creationId xmlns:a16="http://schemas.microsoft.com/office/drawing/2014/main" id="{8904B7ED-9A6B-B2D4-93C6-E0428B39B848}"/>
              </a:ext>
            </a:extLst>
          </p:cNvPr>
          <p:cNvSpPr txBox="1"/>
          <p:nvPr/>
        </p:nvSpPr>
        <p:spPr>
          <a:xfrm>
            <a:off x="614422" y="749162"/>
            <a:ext cx="7386578" cy="638817"/>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3600" kern="1200" dirty="0">
                <a:solidFill>
                  <a:schemeClr val="tx1"/>
                </a:solidFill>
                <a:latin typeface="Greycliff CF Medium" pitchFamily="50" charset="0"/>
                <a:ea typeface="+mj-ea"/>
                <a:cs typeface="+mj-cs"/>
              </a:rPr>
              <a:t>Add My Learning &amp; Reflections</a:t>
            </a:r>
          </a:p>
        </p:txBody>
      </p:sp>
      <p:sp>
        <p:nvSpPr>
          <p:cNvPr id="5" name="TextBox 4">
            <a:extLst>
              <a:ext uri="{FF2B5EF4-FFF2-40B4-BE49-F238E27FC236}">
                <a16:creationId xmlns:a16="http://schemas.microsoft.com/office/drawing/2014/main" id="{A343F956-18D5-0763-DD00-9CD083253646}"/>
              </a:ext>
            </a:extLst>
          </p:cNvPr>
          <p:cNvSpPr txBox="1"/>
          <p:nvPr/>
        </p:nvSpPr>
        <p:spPr>
          <a:xfrm>
            <a:off x="836131" y="1611225"/>
            <a:ext cx="4016763" cy="894231"/>
          </a:xfrm>
          <a:prstGeom prst="rect">
            <a:avLst/>
          </a:prstGeom>
        </p:spPr>
        <p:txBody>
          <a:bodyPr vert="horz" lIns="91440" tIns="45720" rIns="91440" bIns="45720" rtlCol="0">
            <a:noAutofit/>
          </a:bodyPr>
          <a:lstStyle/>
          <a:p>
            <a:pPr>
              <a:lnSpc>
                <a:spcPct val="90000"/>
              </a:lnSpc>
              <a:spcAft>
                <a:spcPts val="600"/>
              </a:spcAft>
            </a:pPr>
            <a:r>
              <a:rPr lang="en-US" sz="1400" dirty="0">
                <a:latin typeface="Greycliff CF Medium" pitchFamily="50" charset="0"/>
              </a:rPr>
              <a:t>You can record reflections about your learning or details of learning that you have completed externally in the ‘Add My Learning’ section</a:t>
            </a:r>
          </a:p>
        </p:txBody>
      </p:sp>
      <p:sp>
        <p:nvSpPr>
          <p:cNvPr id="8" name="Arrow: Right 7">
            <a:extLst>
              <a:ext uri="{FF2B5EF4-FFF2-40B4-BE49-F238E27FC236}">
                <a16:creationId xmlns:a16="http://schemas.microsoft.com/office/drawing/2014/main" id="{D3CC62BF-73DA-8F56-99CE-4A28EC0BDE68}"/>
              </a:ext>
            </a:extLst>
          </p:cNvPr>
          <p:cNvSpPr/>
          <p:nvPr/>
        </p:nvSpPr>
        <p:spPr>
          <a:xfrm>
            <a:off x="5418012" y="4681771"/>
            <a:ext cx="962100" cy="79211"/>
          </a:xfrm>
          <a:prstGeom prst="rightArrow">
            <a:avLst>
              <a:gd name="adj1" fmla="val 50000"/>
              <a:gd name="adj2" fmla="val 112634"/>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5C6447E-4A71-98FC-F26A-AF8DF579DFFB}"/>
              </a:ext>
            </a:extLst>
          </p:cNvPr>
          <p:cNvPicPr>
            <a:picLocks noChangeAspect="1"/>
          </p:cNvPicPr>
          <p:nvPr/>
        </p:nvPicPr>
        <p:blipFill>
          <a:blip r:embed="rId4"/>
          <a:stretch>
            <a:fillRect/>
          </a:stretch>
        </p:blipFill>
        <p:spPr>
          <a:xfrm>
            <a:off x="7565138" y="2278737"/>
            <a:ext cx="4089610" cy="3664138"/>
          </a:xfrm>
          <a:prstGeom prst="rect">
            <a:avLst/>
          </a:prstGeom>
        </p:spPr>
      </p:pic>
      <p:sp>
        <p:nvSpPr>
          <p:cNvPr id="6" name="Arrow: Right 5">
            <a:extLst>
              <a:ext uri="{FF2B5EF4-FFF2-40B4-BE49-F238E27FC236}">
                <a16:creationId xmlns:a16="http://schemas.microsoft.com/office/drawing/2014/main" id="{5CBCCD33-34B4-36EE-B1C6-DA26BCE5AD24}"/>
              </a:ext>
            </a:extLst>
          </p:cNvPr>
          <p:cNvSpPr/>
          <p:nvPr/>
        </p:nvSpPr>
        <p:spPr>
          <a:xfrm>
            <a:off x="5520097" y="3484258"/>
            <a:ext cx="2480903" cy="79211"/>
          </a:xfrm>
          <a:prstGeom prst="rightArrow">
            <a:avLst>
              <a:gd name="adj1" fmla="val 50000"/>
              <a:gd name="adj2" fmla="val 112634"/>
            </a:avLst>
          </a:prstGeom>
          <a:solidFill>
            <a:srgbClr val="FFFF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2160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A5B0EBD4EB74C97AAA764655D8C7D" ma:contentTypeVersion="18" ma:contentTypeDescription="Create a new document." ma:contentTypeScope="" ma:versionID="395561850b3b0b37d0f6ca2db7cac999">
  <xsd:schema xmlns:xsd="http://www.w3.org/2001/XMLSchema" xmlns:xs="http://www.w3.org/2001/XMLSchema" xmlns:p="http://schemas.microsoft.com/office/2006/metadata/properties" xmlns:ns2="1f79941d-3aa8-4457-9f48-43ba80dd7be0" xmlns:ns3="60cf2f89-f19c-45ce-b22b-05133015695b" targetNamespace="http://schemas.microsoft.com/office/2006/metadata/properties" ma:root="true" ma:fieldsID="66c6aca340ba5a7323e1610a9e2c6f9d" ns2:_="" ns3:_="">
    <xsd:import namespace="1f79941d-3aa8-4457-9f48-43ba80dd7be0"/>
    <xsd:import namespace="60cf2f89-f19c-45ce-b22b-0513301569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9941d-3aa8-4457-9f48-43ba80dd7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ecc2dd-dce2-45dd-a117-44b7032c81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cf2f89-f19c-45ce-b22b-0513301569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3eec6a-5ccf-479e-ada2-666e2626c945}" ma:internalName="TaxCatchAll" ma:showField="CatchAllData" ma:web="60cf2f89-f19c-45ce-b22b-0513301569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0cf2f89-f19c-45ce-b22b-05133015695b" xsi:nil="true"/>
    <lcf76f155ced4ddcb4097134ff3c332f xmlns="1f79941d-3aa8-4457-9f48-43ba80dd7be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AA4E36-9335-414C-B475-6289E07FC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79941d-3aa8-4457-9f48-43ba80dd7be0"/>
    <ds:schemaRef ds:uri="60cf2f89-f19c-45ce-b22b-0513301569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DA6266-D79F-4892-A268-3D476AA15262}">
  <ds:schemaRefs>
    <ds:schemaRef ds:uri="http://schemas.microsoft.com/office/2006/metadata/properties"/>
    <ds:schemaRef ds:uri="http://schemas.microsoft.com/office/infopath/2007/PartnerControls"/>
    <ds:schemaRef ds:uri="60cf2f89-f19c-45ce-b22b-05133015695b"/>
    <ds:schemaRef ds:uri="1f79941d-3aa8-4457-9f48-43ba80dd7be0"/>
  </ds:schemaRefs>
</ds:datastoreItem>
</file>

<file path=customXml/itemProps3.xml><?xml version="1.0" encoding="utf-8"?>
<ds:datastoreItem xmlns:ds="http://schemas.openxmlformats.org/officeDocument/2006/customXml" ds:itemID="{63A4EC78-A233-4BED-9F49-8B11F5B7CC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1057</TotalTime>
  <Words>1459</Words>
  <Application>Microsoft Office PowerPoint</Application>
  <PresentationFormat>Widescreen</PresentationFormat>
  <Paragraphs>118</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Greycliff CF Medium</vt:lpstr>
      <vt:lpstr>Office Theme</vt:lpstr>
      <vt:lpstr>Personalising this user guide for your organisation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Personalising this user guide</dc:title>
  <dc:creator>Sharon Radford</dc:creator>
  <cp:lastModifiedBy>Tom Harries</cp:lastModifiedBy>
  <cp:revision>11</cp:revision>
  <dcterms:created xsi:type="dcterms:W3CDTF">2022-11-16T14:02:23Z</dcterms:created>
  <dcterms:modified xsi:type="dcterms:W3CDTF">2025-10-07T10:55:59Z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0x0101008E6A5B0EBD4EB74C97AAA764655D8C7D</vt:lpwstr>
  </property>
</Properties>
</file>