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495" r:id="rId6"/>
    <p:sldId id="2524" r:id="rId7"/>
    <p:sldId id="2525" r:id="rId8"/>
    <p:sldId id="258" r:id="rId9"/>
    <p:sldId id="259" r:id="rId10"/>
    <p:sldId id="260" r:id="rId11"/>
    <p:sldId id="2526" r:id="rId12"/>
    <p:sldId id="2527" r:id="rId13"/>
    <p:sldId id="2528" r:id="rId14"/>
    <p:sldId id="2529" r:id="rId15"/>
    <p:sldId id="2530" r:id="rId16"/>
    <p:sldId id="253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080"/>
    <a:srgbClr val="9A3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A57923-7892-45C6-B24F-BE48C6E9F3DE}" v="4" dt="2025-08-19T19:01:08.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F5F01-2CD9-4E04-81C8-C85A3F662924}"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7C61B-FAB7-4422-B64D-5495AA244435}" type="slidenum">
              <a:rPr lang="en-GB" smtClean="0"/>
              <a:t>‹#›</a:t>
            </a:fld>
            <a:endParaRPr lang="en-GB"/>
          </a:p>
        </p:txBody>
      </p:sp>
    </p:spTree>
    <p:extLst>
      <p:ext uri="{BB962C8B-B14F-4D97-AF65-F5344CB8AC3E}">
        <p14:creationId xmlns:p14="http://schemas.microsoft.com/office/powerpoint/2010/main" val="289165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469FE-A2DE-4B51-A8F6-DB77F2A8F8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031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7C61B-FAB7-4422-B64D-5495AA244435}" type="slidenum">
              <a:rPr lang="en-GB" smtClean="0"/>
              <a:t>4</a:t>
            </a:fld>
            <a:endParaRPr lang="en-GB"/>
          </a:p>
        </p:txBody>
      </p:sp>
    </p:spTree>
    <p:extLst>
      <p:ext uri="{BB962C8B-B14F-4D97-AF65-F5344CB8AC3E}">
        <p14:creationId xmlns:p14="http://schemas.microsoft.com/office/powerpoint/2010/main" val="388740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9E92-FDDB-319D-8D3F-420013C3D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1E123D-3999-F4B0-5587-D6BC46980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17206F-7B84-E9D8-26F8-021B9C3498BE}"/>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5" name="Footer Placeholder 4">
            <a:extLst>
              <a:ext uri="{FF2B5EF4-FFF2-40B4-BE49-F238E27FC236}">
                <a16:creationId xmlns:a16="http://schemas.microsoft.com/office/drawing/2014/main" id="{51ECF9AA-149E-E39E-CBC3-87CE3D14A4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D5AC40-3DF9-800F-9DE6-E51278B2F370}"/>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33964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5FBC-1A50-8D12-05BA-4CB2246B8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5394F1-8120-F155-EB32-98F3320C17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46507-FFF6-004B-FD07-8E42C34FABA7}"/>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5" name="Footer Placeholder 4">
            <a:extLst>
              <a:ext uri="{FF2B5EF4-FFF2-40B4-BE49-F238E27FC236}">
                <a16:creationId xmlns:a16="http://schemas.microsoft.com/office/drawing/2014/main" id="{5AAD5D70-D006-ECDB-6512-E187D454CA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32668-5845-2F78-5044-92A8F21686F5}"/>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119009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05D53-3827-44D6-8EEC-8E08CB8604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806024-23C9-61A7-F6C5-103122965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513DE-64CF-7DD5-4BBE-3B188E26641C}"/>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5" name="Footer Placeholder 4">
            <a:extLst>
              <a:ext uri="{FF2B5EF4-FFF2-40B4-BE49-F238E27FC236}">
                <a16:creationId xmlns:a16="http://schemas.microsoft.com/office/drawing/2014/main" id="{B26751DB-0687-676F-4144-17B2B6395D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3E36F3-30DA-5391-6827-A6CD1E9800DC}"/>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178728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8B4B-CBC0-0906-CF04-6D44A3BABB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937C4D-CEE7-C422-214F-D3C897D4C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CE1179-B405-4754-F2CC-37A54F06E68E}"/>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5" name="Footer Placeholder 4">
            <a:extLst>
              <a:ext uri="{FF2B5EF4-FFF2-40B4-BE49-F238E27FC236}">
                <a16:creationId xmlns:a16="http://schemas.microsoft.com/office/drawing/2014/main" id="{68ABCCC5-3100-CD93-C46F-34DDEBB63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185F68-E6CB-375E-FD6D-0188DF564358}"/>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1784757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6CBD-44DF-8A41-1A17-075225508D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FF21BE-395E-47E9-5060-F43EF7EA7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893174-37BF-B71D-3F2F-09733C465C30}"/>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5" name="Footer Placeholder 4">
            <a:extLst>
              <a:ext uri="{FF2B5EF4-FFF2-40B4-BE49-F238E27FC236}">
                <a16:creationId xmlns:a16="http://schemas.microsoft.com/office/drawing/2014/main" id="{E8F8E74A-A0B9-1EB2-5C69-85E5CC8090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EB6D00-522A-C38E-4A10-D2F1C02EF42D}"/>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2027077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D541-675C-858E-BD41-B7100ED825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9EDC0D-1FE4-5556-7E30-09CC6BEEE7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2620AC-189C-307E-7963-40217C4D0B15}"/>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5" name="Footer Placeholder 4">
            <a:extLst>
              <a:ext uri="{FF2B5EF4-FFF2-40B4-BE49-F238E27FC236}">
                <a16:creationId xmlns:a16="http://schemas.microsoft.com/office/drawing/2014/main" id="{3DD26B11-392E-1F5E-92E3-62E09DD8E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E5A89-F1AA-124E-5438-FEAF0AAB60DA}"/>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2919214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F737-D721-DFA4-0203-FF8BF80770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7A1140-E995-7E86-15E6-8924FE26EA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59334F-732D-8222-AD4E-2101EA77F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BD6FB6-E560-F511-F792-D418DD64F510}"/>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6" name="Footer Placeholder 5">
            <a:extLst>
              <a:ext uri="{FF2B5EF4-FFF2-40B4-BE49-F238E27FC236}">
                <a16:creationId xmlns:a16="http://schemas.microsoft.com/office/drawing/2014/main" id="{91B181E7-8CC1-9D57-D0E0-ECDB70B96A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72655-248F-F85B-80B1-672A11193430}"/>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291467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3CD8-0DF7-B5FD-7AA8-E2FF9842BE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9A165E-4DBD-3183-011E-769D9EC86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A10A-32E6-A2CC-5526-E0D2C91FD2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B4FF05-AA0B-0339-768B-F0308EBFD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D1FA6-E450-5A8E-8D83-E61CCDA56E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4D26F1-AC05-F976-0C3A-464A9333318C}"/>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8" name="Footer Placeholder 7">
            <a:extLst>
              <a:ext uri="{FF2B5EF4-FFF2-40B4-BE49-F238E27FC236}">
                <a16:creationId xmlns:a16="http://schemas.microsoft.com/office/drawing/2014/main" id="{ABD9892A-9367-B01D-1FC0-338EB5B312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BC3030-33B5-11C1-8AA1-EE3885208894}"/>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2142296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9ACB-022F-BA68-EC07-6E03ACE477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8DAA99-A4FD-117A-AA95-8EEF0C9C807B}"/>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4" name="Footer Placeholder 3">
            <a:extLst>
              <a:ext uri="{FF2B5EF4-FFF2-40B4-BE49-F238E27FC236}">
                <a16:creationId xmlns:a16="http://schemas.microsoft.com/office/drawing/2014/main" id="{DA91FD13-83E4-C3DC-EC25-03D8B7B576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7DF36D-C2BD-AEE7-9D3A-BA0E51AA26D3}"/>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1635168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54911-852F-1B3E-A64A-9B50EC86FD9B}"/>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3" name="Footer Placeholder 2">
            <a:extLst>
              <a:ext uri="{FF2B5EF4-FFF2-40B4-BE49-F238E27FC236}">
                <a16:creationId xmlns:a16="http://schemas.microsoft.com/office/drawing/2014/main" id="{8B2980F0-B6F1-4905-C60D-3DF8BFCE90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5599DA-C58C-9874-A929-A2CCB841FD90}"/>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4001166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33EDD-F396-76F4-643C-C4CD5B59F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E0A41E-AD4A-70FF-8B49-7059F4555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C64925-EB1A-343E-B2CA-702DD48D7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8BA8E-3369-127A-ABEB-A2D7A36212C3}"/>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6" name="Footer Placeholder 5">
            <a:extLst>
              <a:ext uri="{FF2B5EF4-FFF2-40B4-BE49-F238E27FC236}">
                <a16:creationId xmlns:a16="http://schemas.microsoft.com/office/drawing/2014/main" id="{A3FB6C82-69D7-A273-D0C5-69C9A24294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5761D5-2CF8-1E0E-BDC4-4C1C74E663CF}"/>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416238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11D7-B2F2-8464-212C-D3F1E7A896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7E581B-ADBC-E2DD-689C-C45EF739D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1B4CE8-CAA5-88C0-27B9-A291EFEB3E46}"/>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5" name="Footer Placeholder 4">
            <a:extLst>
              <a:ext uri="{FF2B5EF4-FFF2-40B4-BE49-F238E27FC236}">
                <a16:creationId xmlns:a16="http://schemas.microsoft.com/office/drawing/2014/main" id="{2F60D6CA-831C-2B35-98EE-E35C6BCB99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5BB8F7-7A21-8076-FB51-207CAE162D74}"/>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3970082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D0F8-CE3A-417D-84CA-A373AD617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9AE2F4-8E79-04C7-7F5F-6F96442A0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97A387E-F9D7-DBB7-B91E-DA5E2E683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BD1A8D-B55E-7CD8-BE8E-61782809123D}"/>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6" name="Footer Placeholder 5">
            <a:extLst>
              <a:ext uri="{FF2B5EF4-FFF2-40B4-BE49-F238E27FC236}">
                <a16:creationId xmlns:a16="http://schemas.microsoft.com/office/drawing/2014/main" id="{DD7F7C91-6E58-E990-015D-D388AE6F31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EAEC0C-9699-8C1C-8F17-1EA881F02331}"/>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3976836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8736-7E7E-568B-6B20-5ABB38CA76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16D9CB-2587-F8D1-68D9-00F0766665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0D4E0-7FFA-2545-EAFD-004DDB5E5053}"/>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5" name="Footer Placeholder 4">
            <a:extLst>
              <a:ext uri="{FF2B5EF4-FFF2-40B4-BE49-F238E27FC236}">
                <a16:creationId xmlns:a16="http://schemas.microsoft.com/office/drawing/2014/main" id="{82043860-F3A9-933D-EADB-06E052AE0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478249-E896-AE3E-2106-121E82A14F45}"/>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3604973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0D5028-DE97-17D6-89F6-281E7EBA8E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8FAC1B-E47F-9FDA-E5E4-7C9137F66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C8F4E9-25A2-F8C0-27AF-8944DA07E7D2}"/>
              </a:ext>
            </a:extLst>
          </p:cNvPr>
          <p:cNvSpPr>
            <a:spLocks noGrp="1"/>
          </p:cNvSpPr>
          <p:nvPr>
            <p:ph type="dt" sz="half" idx="10"/>
          </p:nvPr>
        </p:nvSpPr>
        <p:spPr/>
        <p:txBody>
          <a:bodyPr/>
          <a:lstStyle/>
          <a:p>
            <a:fld id="{5D9C7A6D-3452-4181-9F03-0193E72F6BAA}" type="datetimeFigureOut">
              <a:rPr lang="en-GB" smtClean="0"/>
              <a:t>09/09/2025</a:t>
            </a:fld>
            <a:endParaRPr lang="en-GB"/>
          </a:p>
        </p:txBody>
      </p:sp>
      <p:sp>
        <p:nvSpPr>
          <p:cNvPr id="5" name="Footer Placeholder 4">
            <a:extLst>
              <a:ext uri="{FF2B5EF4-FFF2-40B4-BE49-F238E27FC236}">
                <a16:creationId xmlns:a16="http://schemas.microsoft.com/office/drawing/2014/main" id="{FE937D40-B3F7-EEA1-FF69-4E3A915F1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11BEA6-AC6D-0263-E34A-703D95C3176C}"/>
              </a:ext>
            </a:extLst>
          </p:cNvPr>
          <p:cNvSpPr>
            <a:spLocks noGrp="1"/>
          </p:cNvSpPr>
          <p:nvPr>
            <p:ph type="sldNum" sz="quarter" idx="12"/>
          </p:nvPr>
        </p:nvSpPr>
        <p:spPr/>
        <p:txBody>
          <a:bodyPr/>
          <a:lstStyle/>
          <a:p>
            <a:fld id="{696F8624-D2DB-427C-9863-10B29DF58196}" type="slidenum">
              <a:rPr lang="en-GB" smtClean="0"/>
              <a:t>‹#›</a:t>
            </a:fld>
            <a:endParaRPr lang="en-GB"/>
          </a:p>
        </p:txBody>
      </p:sp>
    </p:spTree>
    <p:extLst>
      <p:ext uri="{BB962C8B-B14F-4D97-AF65-F5344CB8AC3E}">
        <p14:creationId xmlns:p14="http://schemas.microsoft.com/office/powerpoint/2010/main" val="352914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D586-8CA6-908D-3A5D-DDB25313B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C13C88-B92E-5314-7D81-F63AE801D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ADDAC2-C148-42EF-65DE-923E6021EF68}"/>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5" name="Footer Placeholder 4">
            <a:extLst>
              <a:ext uri="{FF2B5EF4-FFF2-40B4-BE49-F238E27FC236}">
                <a16:creationId xmlns:a16="http://schemas.microsoft.com/office/drawing/2014/main" id="{45725950-BCB1-85E4-8694-6EC71D419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21FF81-58C8-AA3B-2DC2-B5C11FF308BD}"/>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25530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C42B-0B43-7880-572F-A6A6E6B335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EBB421-E081-78CE-CCFF-1C0FE6188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822A4-DE71-D277-3894-A6BB5276B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20775F-C5BE-4B01-1A9B-0330FA5AB2F5}"/>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6" name="Footer Placeholder 5">
            <a:extLst>
              <a:ext uri="{FF2B5EF4-FFF2-40B4-BE49-F238E27FC236}">
                <a16:creationId xmlns:a16="http://schemas.microsoft.com/office/drawing/2014/main" id="{2F933DDC-CF65-00CB-176A-6A8BA17E20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A47833-8C1E-978F-2533-5FF29815C814}"/>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286536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982C-B7F1-A18A-E56E-EE71B25E65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02C88F-7DA8-1248-4E5F-E71C2CEAA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3D2E60-77BF-03CB-2086-A89B04111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98AD01-C44E-D688-F2DE-D6C92C18B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13D14-4BAA-5810-7F20-008D25B82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18D1DE-18FF-D9B7-C035-F059E48210A0}"/>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8" name="Footer Placeholder 7">
            <a:extLst>
              <a:ext uri="{FF2B5EF4-FFF2-40B4-BE49-F238E27FC236}">
                <a16:creationId xmlns:a16="http://schemas.microsoft.com/office/drawing/2014/main" id="{AF7BE644-0FCA-309E-7A7A-BA5AB3B876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59B5FF-A06E-93E9-F75A-9540B40D78B1}"/>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224386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0341-7640-2AA6-780E-E5213DB90A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CFFF0-60BA-7DA3-5007-3F8FDB597496}"/>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4" name="Footer Placeholder 3">
            <a:extLst>
              <a:ext uri="{FF2B5EF4-FFF2-40B4-BE49-F238E27FC236}">
                <a16:creationId xmlns:a16="http://schemas.microsoft.com/office/drawing/2014/main" id="{36089D05-59E0-5434-D069-30B4B216E0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CE258B-1334-E0C5-74F3-3A8375F8FB24}"/>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75277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7D7C7-264C-4423-4003-B83F140231FD}"/>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3" name="Footer Placeholder 2">
            <a:extLst>
              <a:ext uri="{FF2B5EF4-FFF2-40B4-BE49-F238E27FC236}">
                <a16:creationId xmlns:a16="http://schemas.microsoft.com/office/drawing/2014/main" id="{B219FA03-85CE-7CA7-461A-ED3F410236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F90B00-5342-2273-EEEE-FFF34A75047B}"/>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290042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8B0A-7C02-CE3F-32A6-89300488A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FD17B-A643-3B81-0933-E32CE2B3F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C2F15-A1C0-B0DD-953E-90FDB083A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27E6F-0383-E3FA-1CA0-98FD57373357}"/>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6" name="Footer Placeholder 5">
            <a:extLst>
              <a:ext uri="{FF2B5EF4-FFF2-40B4-BE49-F238E27FC236}">
                <a16:creationId xmlns:a16="http://schemas.microsoft.com/office/drawing/2014/main" id="{A0885905-451D-0F41-ED0B-D53E24D342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BCE6C1-3872-6F6A-A7CA-6D44466EFB23}"/>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416014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AB39-5AE0-2653-4329-AA62CBAD0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1FCF2D-BB66-91AB-D9E9-F93177D2D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C5825A-3FD9-32A2-439B-5F4D8F6CB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2D76A-2C44-5C83-0C22-35D1F37F2B4B}"/>
              </a:ext>
            </a:extLst>
          </p:cNvPr>
          <p:cNvSpPr>
            <a:spLocks noGrp="1"/>
          </p:cNvSpPr>
          <p:nvPr>
            <p:ph type="dt" sz="half" idx="10"/>
          </p:nvPr>
        </p:nvSpPr>
        <p:spPr/>
        <p:txBody>
          <a:bodyPr/>
          <a:lstStyle/>
          <a:p>
            <a:fld id="{D82AAEC9-6B1B-4C45-8465-A9CE554B92B7}" type="datetimeFigureOut">
              <a:rPr lang="en-GB" smtClean="0"/>
              <a:t>09/09/2025</a:t>
            </a:fld>
            <a:endParaRPr lang="en-GB"/>
          </a:p>
        </p:txBody>
      </p:sp>
      <p:sp>
        <p:nvSpPr>
          <p:cNvPr id="6" name="Footer Placeholder 5">
            <a:extLst>
              <a:ext uri="{FF2B5EF4-FFF2-40B4-BE49-F238E27FC236}">
                <a16:creationId xmlns:a16="http://schemas.microsoft.com/office/drawing/2014/main" id="{50B0CDAE-E94E-586C-FCB9-98FE512315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143398-2E3C-C3CF-00C6-8A8FD7B3E5D3}"/>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32091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62EA49-0B37-31F9-D5D0-55AEA12E7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E4F36D-8292-3776-995B-EAA2B3232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FD3D7E-3F6E-C44B-BDC9-A1CA9C122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AAEC9-6B1B-4C45-8465-A9CE554B92B7}" type="datetimeFigureOut">
              <a:rPr lang="en-GB" smtClean="0"/>
              <a:t>09/09/2025</a:t>
            </a:fld>
            <a:endParaRPr lang="en-GB"/>
          </a:p>
        </p:txBody>
      </p:sp>
      <p:sp>
        <p:nvSpPr>
          <p:cNvPr id="5" name="Footer Placeholder 4">
            <a:extLst>
              <a:ext uri="{FF2B5EF4-FFF2-40B4-BE49-F238E27FC236}">
                <a16:creationId xmlns:a16="http://schemas.microsoft.com/office/drawing/2014/main" id="{B11F11FE-04F1-56A7-FA3F-77E3535FA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89C0AC-5084-B4FA-791E-0B1980CA7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1C790-7A79-4ED1-A801-76649C603D6F}" type="slidenum">
              <a:rPr lang="en-GB" smtClean="0"/>
              <a:t>‹#›</a:t>
            </a:fld>
            <a:endParaRPr lang="en-GB"/>
          </a:p>
        </p:txBody>
      </p:sp>
    </p:spTree>
    <p:extLst>
      <p:ext uri="{BB962C8B-B14F-4D97-AF65-F5344CB8AC3E}">
        <p14:creationId xmlns:p14="http://schemas.microsoft.com/office/powerpoint/2010/main" val="67240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E1391E-3CE6-5797-1A88-768E7395E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956E3D-CC7E-F2FF-05CF-EACB1021B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7B7735-05AD-44D6-4BB5-7D47C29B7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C7A6D-3452-4181-9F03-0193E72F6BAA}" type="datetimeFigureOut">
              <a:rPr lang="en-GB" smtClean="0"/>
              <a:t>09/09/2025</a:t>
            </a:fld>
            <a:endParaRPr lang="en-GB"/>
          </a:p>
        </p:txBody>
      </p:sp>
      <p:sp>
        <p:nvSpPr>
          <p:cNvPr id="5" name="Footer Placeholder 4">
            <a:extLst>
              <a:ext uri="{FF2B5EF4-FFF2-40B4-BE49-F238E27FC236}">
                <a16:creationId xmlns:a16="http://schemas.microsoft.com/office/drawing/2014/main" id="{9B570F52-4430-BBA1-9E13-AD32DB8CD9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63F7F3-ECB7-B8FF-946E-022403805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F8624-D2DB-427C-9863-10B29DF58196}" type="slidenum">
              <a:rPr lang="en-GB" smtClean="0"/>
              <a:t>‹#›</a:t>
            </a:fld>
            <a:endParaRPr lang="en-GB"/>
          </a:p>
        </p:txBody>
      </p:sp>
    </p:spTree>
    <p:extLst>
      <p:ext uri="{BB962C8B-B14F-4D97-AF65-F5344CB8AC3E}">
        <p14:creationId xmlns:p14="http://schemas.microsoft.com/office/powerpoint/2010/main" val="2155302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8D0CC"/>
            </a:gs>
            <a:gs pos="100000">
              <a:srgbClr val="9E38F5"/>
            </a:gs>
          </a:gsLst>
          <a:lin ang="810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3A555B-E337-3BD1-5B68-07033237CB84}"/>
              </a:ext>
            </a:extLst>
          </p:cNvPr>
          <p:cNvSpPr txBox="1">
            <a:spLocks/>
          </p:cNvSpPr>
          <p:nvPr/>
        </p:nvSpPr>
        <p:spPr>
          <a:xfrm>
            <a:off x="725347" y="2952829"/>
            <a:ext cx="9144000"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600" b="0" i="0" u="none" strike="noStrike" kern="1200" cap="none" spc="0" normalizeH="0" baseline="0" noProof="0" dirty="0">
                <a:ln>
                  <a:noFill/>
                </a:ln>
                <a:solidFill>
                  <a:srgbClr val="FCFAF7"/>
                </a:solidFill>
                <a:effectLst/>
                <a:uLnTx/>
                <a:uFillTx/>
                <a:latin typeface="Mixta Pro Black" pitchFamily="2" charset="77"/>
                <a:ea typeface="+mj-ea"/>
                <a:cs typeface="+mj-cs"/>
              </a:rPr>
              <a:t>Learn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FCFAF7"/>
                </a:solidFill>
                <a:effectLst/>
                <a:uLnTx/>
                <a:uFillTx/>
                <a:latin typeface="Mixta Pro Black" pitchFamily="2" charset="77"/>
                <a:ea typeface="+mj-ea"/>
                <a:cs typeface="+mj-cs"/>
              </a:rPr>
              <a:t>Manager user guide model</a:t>
            </a:r>
          </a:p>
        </p:txBody>
      </p:sp>
      <p:pic>
        <p:nvPicPr>
          <p:cNvPr id="6" name="Picture 5" descr="Logo&#10;&#10;Description automatically generated">
            <a:extLst>
              <a:ext uri="{FF2B5EF4-FFF2-40B4-BE49-F238E27FC236}">
                <a16:creationId xmlns:a16="http://schemas.microsoft.com/office/drawing/2014/main" id="{549BC60B-2790-ACB3-50B2-487CB7A51F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96" y="705277"/>
            <a:ext cx="2520701" cy="812294"/>
          </a:xfrm>
          <a:prstGeom prst="rect">
            <a:avLst/>
          </a:prstGeom>
        </p:spPr>
      </p:pic>
    </p:spTree>
    <p:extLst>
      <p:ext uri="{BB962C8B-B14F-4D97-AF65-F5344CB8AC3E}">
        <p14:creationId xmlns:p14="http://schemas.microsoft.com/office/powerpoint/2010/main" val="59717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D56C5FA8-FA87-E6FB-D6EB-BA2DF4DC7862}"/>
              </a:ext>
            </a:extLst>
          </p:cNvPr>
          <p:cNvPicPr>
            <a:picLocks noChangeAspect="1"/>
          </p:cNvPicPr>
          <p:nvPr/>
        </p:nvPicPr>
        <p:blipFill>
          <a:blip r:embed="rId2"/>
          <a:stretch>
            <a:fillRect/>
          </a:stretch>
        </p:blipFill>
        <p:spPr>
          <a:xfrm>
            <a:off x="760725" y="2752673"/>
            <a:ext cx="5731510" cy="3009265"/>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3" name="Picture 2" descr="Graphical user interface, application, Teams&#10;&#10;Description automatically generated">
            <a:extLst>
              <a:ext uri="{FF2B5EF4-FFF2-40B4-BE49-F238E27FC236}">
                <a16:creationId xmlns:a16="http://schemas.microsoft.com/office/drawing/2014/main" id="{0E5D8AA6-784D-6037-F8CC-32F1EA33F532}"/>
              </a:ext>
            </a:extLst>
          </p:cNvPr>
          <p:cNvPicPr>
            <a:picLocks noChangeAspect="1"/>
          </p:cNvPicPr>
          <p:nvPr/>
        </p:nvPicPr>
        <p:blipFill>
          <a:blip r:embed="rId3"/>
          <a:stretch>
            <a:fillRect/>
          </a:stretch>
        </p:blipFill>
        <p:spPr>
          <a:xfrm>
            <a:off x="6980944" y="2729056"/>
            <a:ext cx="4596635" cy="3623428"/>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4" name="TextBox 3">
            <a:extLst>
              <a:ext uri="{FF2B5EF4-FFF2-40B4-BE49-F238E27FC236}">
                <a16:creationId xmlns:a16="http://schemas.microsoft.com/office/drawing/2014/main" id="{8904B7ED-9A6B-B2D4-93C6-E0428B39B848}"/>
              </a:ext>
            </a:extLst>
          </p:cNvPr>
          <p:cNvSpPr txBox="1"/>
          <p:nvPr/>
        </p:nvSpPr>
        <p:spPr>
          <a:xfrm>
            <a:off x="614421" y="749161"/>
            <a:ext cx="7459062" cy="6604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Greycliff CF Medium" pitchFamily="50" charset="0"/>
                <a:ea typeface="+mj-ea"/>
                <a:cs typeface="+mj-cs"/>
              </a:rPr>
              <a:t>My Team functions: Competency Checks</a:t>
            </a:r>
          </a:p>
        </p:txBody>
      </p:sp>
      <p:sp>
        <p:nvSpPr>
          <p:cNvPr id="21" name="Arrow: Right 20">
            <a:extLst>
              <a:ext uri="{FF2B5EF4-FFF2-40B4-BE49-F238E27FC236}">
                <a16:creationId xmlns:a16="http://schemas.microsoft.com/office/drawing/2014/main" id="{470AFBAE-1474-A2CE-6C5A-BC7B56C69703}"/>
              </a:ext>
            </a:extLst>
          </p:cNvPr>
          <p:cNvSpPr/>
          <p:nvPr/>
        </p:nvSpPr>
        <p:spPr>
          <a:xfrm>
            <a:off x="1676972" y="5335859"/>
            <a:ext cx="5379179" cy="241517"/>
          </a:xfrm>
          <a:prstGeom prst="rightArrow">
            <a:avLst>
              <a:gd name="adj1" fmla="val 21372"/>
              <a:gd name="adj2" fmla="val 67984"/>
            </a:avLst>
          </a:prstGeom>
          <a:solidFill>
            <a:srgbClr val="F00080"/>
          </a:solidFill>
          <a:ln>
            <a:solidFill>
              <a:srgbClr val="F00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1D9228B-3AB8-7B04-9E42-555833432C8B}"/>
              </a:ext>
            </a:extLst>
          </p:cNvPr>
          <p:cNvSpPr/>
          <p:nvPr/>
        </p:nvSpPr>
        <p:spPr>
          <a:xfrm>
            <a:off x="4062116" y="2860122"/>
            <a:ext cx="406170" cy="193897"/>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FCFE27-E308-77E6-A2FF-B554CD80F63F}"/>
              </a:ext>
            </a:extLst>
          </p:cNvPr>
          <p:cNvSpPr/>
          <p:nvPr/>
        </p:nvSpPr>
        <p:spPr>
          <a:xfrm>
            <a:off x="4010877" y="3705752"/>
            <a:ext cx="839402" cy="227561"/>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118FA0F4-09ED-8799-262A-B6EB136A599C}"/>
              </a:ext>
            </a:extLst>
          </p:cNvPr>
          <p:cNvSpPr txBox="1"/>
          <p:nvPr/>
        </p:nvSpPr>
        <p:spPr>
          <a:xfrm>
            <a:off x="889901" y="1503419"/>
            <a:ext cx="10205447" cy="1481669"/>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A competency check is an assessment of whether a team member is able to complete a specified task competently, and within our company guidelines. If a competency check is required, you can mark the result as a pass or fail in the </a:t>
            </a:r>
            <a:r>
              <a:rPr lang="en-US" sz="1400" i="1" dirty="0">
                <a:latin typeface="Greycliff CF Medium" pitchFamily="50" charset="0"/>
              </a:rPr>
              <a:t>Competency checks  </a:t>
            </a:r>
            <a:r>
              <a:rPr lang="en-US" sz="1400" dirty="0">
                <a:latin typeface="Greycliff CF Medium" pitchFamily="50" charset="0"/>
              </a:rPr>
              <a:t>tab once you have observed the task being carried out.</a:t>
            </a:r>
          </a:p>
          <a:p>
            <a:pPr>
              <a:lnSpc>
                <a:spcPct val="90000"/>
              </a:lnSpc>
              <a:spcAft>
                <a:spcPts val="600"/>
              </a:spcAft>
            </a:pPr>
            <a:endParaRPr lang="en-US" sz="700" dirty="0">
              <a:latin typeface="Greycliff CF Medium" pitchFamily="50" charset="0"/>
            </a:endParaRPr>
          </a:p>
          <a:p>
            <a:pPr>
              <a:lnSpc>
                <a:spcPct val="90000"/>
              </a:lnSpc>
              <a:spcAft>
                <a:spcPts val="600"/>
              </a:spcAft>
            </a:pPr>
            <a:r>
              <a:rPr lang="en-US" sz="1400" dirty="0">
                <a:latin typeface="Greycliff CF Medium" pitchFamily="50" charset="0"/>
              </a:rPr>
              <a:t>Please ensure that you read the guidelines available before deciding whether your team member has passed or failed.</a:t>
            </a:r>
          </a:p>
        </p:txBody>
      </p:sp>
      <p:sp>
        <p:nvSpPr>
          <p:cNvPr id="12" name="Rectangle 11">
            <a:extLst>
              <a:ext uri="{FF2B5EF4-FFF2-40B4-BE49-F238E27FC236}">
                <a16:creationId xmlns:a16="http://schemas.microsoft.com/office/drawing/2014/main" id="{871763FB-FF70-E8AB-AFA8-D25AB650E710}"/>
              </a:ext>
            </a:extLst>
          </p:cNvPr>
          <p:cNvSpPr/>
          <p:nvPr/>
        </p:nvSpPr>
        <p:spPr>
          <a:xfrm>
            <a:off x="10269911" y="5819475"/>
            <a:ext cx="1079961" cy="277320"/>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E6697F1-4A34-58C3-B9E4-451F1BBB4BD0}"/>
              </a:ext>
            </a:extLst>
          </p:cNvPr>
          <p:cNvSpPr/>
          <p:nvPr/>
        </p:nvSpPr>
        <p:spPr>
          <a:xfrm>
            <a:off x="8064056" y="5820207"/>
            <a:ext cx="1079961" cy="277320"/>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1E84364-6420-E128-C7C9-96904E570993}"/>
              </a:ext>
            </a:extLst>
          </p:cNvPr>
          <p:cNvSpPr/>
          <p:nvPr/>
        </p:nvSpPr>
        <p:spPr>
          <a:xfrm>
            <a:off x="7119472" y="5342003"/>
            <a:ext cx="1355225" cy="369132"/>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121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EF90C56B-8176-0F5B-E776-0B55E00E1646}"/>
              </a:ext>
            </a:extLst>
          </p:cNvPr>
          <p:cNvPicPr>
            <a:picLocks noChangeAspect="1"/>
          </p:cNvPicPr>
          <p:nvPr/>
        </p:nvPicPr>
        <p:blipFill>
          <a:blip r:embed="rId2"/>
          <a:stretch>
            <a:fillRect/>
          </a:stretch>
        </p:blipFill>
        <p:spPr>
          <a:xfrm>
            <a:off x="984171" y="2924564"/>
            <a:ext cx="4562595" cy="3376199"/>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7" name="Picture 6" descr="Graphical user interface, application&#10;&#10;Description automatically generated">
            <a:extLst>
              <a:ext uri="{FF2B5EF4-FFF2-40B4-BE49-F238E27FC236}">
                <a16:creationId xmlns:a16="http://schemas.microsoft.com/office/drawing/2014/main" id="{A81CD604-1C46-ACCB-C2CE-F44C5AA8FFFD}"/>
              </a:ext>
            </a:extLst>
          </p:cNvPr>
          <p:cNvPicPr>
            <a:picLocks noChangeAspect="1"/>
          </p:cNvPicPr>
          <p:nvPr/>
        </p:nvPicPr>
        <p:blipFill>
          <a:blip r:embed="rId3"/>
          <a:stretch>
            <a:fillRect/>
          </a:stretch>
        </p:blipFill>
        <p:spPr>
          <a:xfrm>
            <a:off x="6182141" y="2871855"/>
            <a:ext cx="4414874" cy="3481617"/>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4" name="TextBox 3">
            <a:extLst>
              <a:ext uri="{FF2B5EF4-FFF2-40B4-BE49-F238E27FC236}">
                <a16:creationId xmlns:a16="http://schemas.microsoft.com/office/drawing/2014/main" id="{8904B7ED-9A6B-B2D4-93C6-E0428B39B848}"/>
              </a:ext>
            </a:extLst>
          </p:cNvPr>
          <p:cNvSpPr txBox="1"/>
          <p:nvPr/>
        </p:nvSpPr>
        <p:spPr>
          <a:xfrm>
            <a:off x="614421" y="749161"/>
            <a:ext cx="7459062" cy="6604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Greycliff CF Medium" pitchFamily="50" charset="0"/>
                <a:ea typeface="+mj-ea"/>
                <a:cs typeface="+mj-cs"/>
              </a:rPr>
              <a:t>Senior Manager View</a:t>
            </a:r>
          </a:p>
        </p:txBody>
      </p:sp>
      <p:sp>
        <p:nvSpPr>
          <p:cNvPr id="8" name="Rectangle 7">
            <a:extLst>
              <a:ext uri="{FF2B5EF4-FFF2-40B4-BE49-F238E27FC236}">
                <a16:creationId xmlns:a16="http://schemas.microsoft.com/office/drawing/2014/main" id="{DBFCFE27-E308-77E6-A2FF-B554CD80F63F}"/>
              </a:ext>
            </a:extLst>
          </p:cNvPr>
          <p:cNvSpPr/>
          <p:nvPr/>
        </p:nvSpPr>
        <p:spPr>
          <a:xfrm>
            <a:off x="6208886" y="4569405"/>
            <a:ext cx="734119" cy="209985"/>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20BB53EC-7C5B-E60F-B22D-C18AEEF63EB5}"/>
              </a:ext>
            </a:extLst>
          </p:cNvPr>
          <p:cNvSpPr/>
          <p:nvPr/>
        </p:nvSpPr>
        <p:spPr>
          <a:xfrm>
            <a:off x="2016334" y="5111499"/>
            <a:ext cx="4271344" cy="193897"/>
          </a:xfrm>
          <a:prstGeom prst="rightArrow">
            <a:avLst>
              <a:gd name="adj1" fmla="val 21372"/>
              <a:gd name="adj2" fmla="val 67984"/>
            </a:avLst>
          </a:prstGeom>
          <a:solidFill>
            <a:srgbClr val="F00080"/>
          </a:solidFill>
          <a:ln>
            <a:solidFill>
              <a:srgbClr val="F00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118FA0F4-09ED-8799-262A-B6EB136A599C}"/>
              </a:ext>
            </a:extLst>
          </p:cNvPr>
          <p:cNvSpPr txBox="1"/>
          <p:nvPr/>
        </p:nvSpPr>
        <p:spPr>
          <a:xfrm>
            <a:off x="889901" y="1496345"/>
            <a:ext cx="10205447" cy="1375510"/>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If someone in your team has their own direct reports, you can look at a summary of their learning progress in the </a:t>
            </a:r>
            <a:r>
              <a:rPr lang="en-US" sz="1400" i="1" dirty="0">
                <a:latin typeface="Greycliff CF Medium" pitchFamily="50" charset="0"/>
              </a:rPr>
              <a:t>Team summary  </a:t>
            </a:r>
            <a:r>
              <a:rPr lang="en-US" sz="1400" dirty="0">
                <a:latin typeface="Greycliff CF Medium" pitchFamily="50" charset="0"/>
              </a:rPr>
              <a:t>tab by changing the </a:t>
            </a:r>
            <a:r>
              <a:rPr lang="en-US" sz="1400" i="1" dirty="0">
                <a:latin typeface="Greycliff CF Medium" pitchFamily="50" charset="0"/>
              </a:rPr>
              <a:t>View by  </a:t>
            </a:r>
            <a:r>
              <a:rPr lang="en-US" sz="1400" dirty="0">
                <a:latin typeface="Greycliff CF Medium" pitchFamily="50" charset="0"/>
              </a:rPr>
              <a:t>drop down from Direct reports to Teams.</a:t>
            </a:r>
          </a:p>
          <a:p>
            <a:pPr>
              <a:lnSpc>
                <a:spcPct val="90000"/>
              </a:lnSpc>
              <a:spcAft>
                <a:spcPts val="600"/>
              </a:spcAft>
            </a:pPr>
            <a:endParaRPr lang="en-US" sz="700" dirty="0">
              <a:latin typeface="Greycliff CF Medium" pitchFamily="50" charset="0"/>
            </a:endParaRPr>
          </a:p>
          <a:p>
            <a:pPr>
              <a:lnSpc>
                <a:spcPct val="90000"/>
              </a:lnSpc>
              <a:spcAft>
                <a:spcPts val="600"/>
              </a:spcAft>
            </a:pPr>
            <a:r>
              <a:rPr lang="en-US" sz="1400" dirty="0">
                <a:latin typeface="Greycliff CF Medium" pitchFamily="50" charset="0"/>
              </a:rPr>
              <a:t>From here you can drill down into any teams that you are indirectly responsible for via managers in your own team.</a:t>
            </a:r>
          </a:p>
          <a:p>
            <a:pPr>
              <a:lnSpc>
                <a:spcPct val="90000"/>
              </a:lnSpc>
              <a:spcAft>
                <a:spcPts val="600"/>
              </a:spcAft>
            </a:pPr>
            <a:r>
              <a:rPr lang="en-US" sz="1400" dirty="0">
                <a:latin typeface="Greycliff CF Medium" pitchFamily="50" charset="0"/>
              </a:rPr>
              <a:t>As you move down the hierarchy, the breadcrumb shown below can help you keep track of which team you are looking at.</a:t>
            </a:r>
          </a:p>
        </p:txBody>
      </p:sp>
      <p:sp>
        <p:nvSpPr>
          <p:cNvPr id="25" name="Rectangle 24">
            <a:extLst>
              <a:ext uri="{FF2B5EF4-FFF2-40B4-BE49-F238E27FC236}">
                <a16:creationId xmlns:a16="http://schemas.microsoft.com/office/drawing/2014/main" id="{714DE7DB-EC46-EC02-4E8A-C7EBACD132B1}"/>
              </a:ext>
            </a:extLst>
          </p:cNvPr>
          <p:cNvSpPr/>
          <p:nvPr/>
        </p:nvSpPr>
        <p:spPr>
          <a:xfrm>
            <a:off x="3589815" y="2987875"/>
            <a:ext cx="406170" cy="193897"/>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0CA323C-72EB-D8AC-D139-F2A115CA0E53}"/>
              </a:ext>
            </a:extLst>
          </p:cNvPr>
          <p:cNvSpPr/>
          <p:nvPr/>
        </p:nvSpPr>
        <p:spPr>
          <a:xfrm>
            <a:off x="1069014" y="3688625"/>
            <a:ext cx="544828" cy="185792"/>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3C9A46D9-0B79-092F-BE9D-C1614AF9E63D}"/>
              </a:ext>
            </a:extLst>
          </p:cNvPr>
          <p:cNvSpPr/>
          <p:nvPr/>
        </p:nvSpPr>
        <p:spPr>
          <a:xfrm>
            <a:off x="1069015" y="4127453"/>
            <a:ext cx="1155714" cy="323788"/>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6CFD588-2480-55C3-965F-F8546ECDA827}"/>
              </a:ext>
            </a:extLst>
          </p:cNvPr>
          <p:cNvSpPr/>
          <p:nvPr/>
        </p:nvSpPr>
        <p:spPr>
          <a:xfrm>
            <a:off x="6237166" y="5582837"/>
            <a:ext cx="4283143" cy="708499"/>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868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6D0E7-D945-2298-59C3-59855A16285C}"/>
              </a:ext>
            </a:extLst>
          </p:cNvPr>
          <p:cNvPicPr>
            <a:picLocks noChangeAspect="1"/>
          </p:cNvPicPr>
          <p:nvPr/>
        </p:nvPicPr>
        <p:blipFill>
          <a:blip r:embed="rId2"/>
          <a:stretch>
            <a:fillRect/>
          </a:stretch>
        </p:blipFill>
        <p:spPr>
          <a:xfrm>
            <a:off x="3062449" y="1962769"/>
            <a:ext cx="4964635" cy="3334878"/>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4" name="TextBox 3">
            <a:extLst>
              <a:ext uri="{FF2B5EF4-FFF2-40B4-BE49-F238E27FC236}">
                <a16:creationId xmlns:a16="http://schemas.microsoft.com/office/drawing/2014/main" id="{8904B7ED-9A6B-B2D4-93C6-E0428B39B848}"/>
              </a:ext>
            </a:extLst>
          </p:cNvPr>
          <p:cNvSpPr txBox="1"/>
          <p:nvPr/>
        </p:nvSpPr>
        <p:spPr>
          <a:xfrm>
            <a:off x="614420" y="749161"/>
            <a:ext cx="10678419" cy="6604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Greycliff CF Medium" pitchFamily="50" charset="0"/>
                <a:ea typeface="+mj-ea"/>
                <a:cs typeface="+mj-cs"/>
              </a:rPr>
              <a:t>Sharing </a:t>
            </a:r>
            <a:r>
              <a:rPr lang="en-US" sz="2800" b="1" dirty="0">
                <a:latin typeface="Greycliff CF Medium" pitchFamily="50" charset="0"/>
                <a:ea typeface="+mj-ea"/>
                <a:cs typeface="+mj-cs"/>
              </a:rPr>
              <a:t>c</a:t>
            </a:r>
            <a:r>
              <a:rPr lang="en-US" sz="2800" b="1" kern="1200" dirty="0">
                <a:solidFill>
                  <a:schemeClr val="tx1"/>
                </a:solidFill>
                <a:latin typeface="Greycliff CF Medium" pitchFamily="50" charset="0"/>
                <a:ea typeface="+mj-ea"/>
                <a:cs typeface="+mj-cs"/>
              </a:rPr>
              <a:t>ourses as mandatory for your direct reports</a:t>
            </a:r>
          </a:p>
        </p:txBody>
      </p:sp>
      <p:sp>
        <p:nvSpPr>
          <p:cNvPr id="24" name="TextBox 23">
            <a:extLst>
              <a:ext uri="{FF2B5EF4-FFF2-40B4-BE49-F238E27FC236}">
                <a16:creationId xmlns:a16="http://schemas.microsoft.com/office/drawing/2014/main" id="{118FA0F4-09ED-8799-262A-B6EB136A599C}"/>
              </a:ext>
            </a:extLst>
          </p:cNvPr>
          <p:cNvSpPr txBox="1"/>
          <p:nvPr/>
        </p:nvSpPr>
        <p:spPr>
          <a:xfrm>
            <a:off x="889901" y="1496345"/>
            <a:ext cx="10205447" cy="496163"/>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As a manager, you are able to share courses to your team members as mandatory learning.</a:t>
            </a:r>
          </a:p>
        </p:txBody>
      </p:sp>
      <p:sp>
        <p:nvSpPr>
          <p:cNvPr id="25" name="Rectangle 24">
            <a:extLst>
              <a:ext uri="{FF2B5EF4-FFF2-40B4-BE49-F238E27FC236}">
                <a16:creationId xmlns:a16="http://schemas.microsoft.com/office/drawing/2014/main" id="{714DE7DB-EC46-EC02-4E8A-C7EBACD132B1}"/>
              </a:ext>
            </a:extLst>
          </p:cNvPr>
          <p:cNvSpPr/>
          <p:nvPr/>
        </p:nvSpPr>
        <p:spPr>
          <a:xfrm>
            <a:off x="4589734" y="5041650"/>
            <a:ext cx="713786" cy="188717"/>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E7C80EC-9306-FF9A-3EB2-746B15387675}"/>
              </a:ext>
            </a:extLst>
          </p:cNvPr>
          <p:cNvSpPr txBox="1"/>
          <p:nvPr/>
        </p:nvSpPr>
        <p:spPr>
          <a:xfrm>
            <a:off x="884466" y="1992507"/>
            <a:ext cx="2041568" cy="4756521"/>
          </a:xfrm>
          <a:prstGeom prst="rect">
            <a:avLst/>
          </a:prstGeom>
        </p:spPr>
        <p:txBody>
          <a:bodyPr vert="horz" lIns="91440" tIns="45720" rIns="91440" bIns="45720" rtlCol="0">
            <a:noAutofit/>
          </a:bodyPr>
          <a:lstStyle/>
          <a:p>
            <a:pPr>
              <a:lnSpc>
                <a:spcPct val="90000"/>
              </a:lnSpc>
              <a:spcAft>
                <a:spcPts val="600"/>
              </a:spcAft>
            </a:pPr>
            <a:r>
              <a:rPr lang="en-US" sz="1400" dirty="0">
                <a:latin typeface="Greycliff CF Medium" pitchFamily="50" charset="0"/>
              </a:rPr>
              <a:t>Find the course you want them to complete and select </a:t>
            </a:r>
            <a:r>
              <a:rPr lang="en-US" sz="1400" i="1" dirty="0">
                <a:latin typeface="Greycliff CF Medium" pitchFamily="50" charset="0"/>
              </a:rPr>
              <a:t>Share course</a:t>
            </a:r>
            <a:r>
              <a:rPr lang="en-US" sz="1400" dirty="0">
                <a:latin typeface="Greycliff CF Medium" pitchFamily="50" charset="0"/>
              </a:rPr>
              <a:t>.</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Search for the team members you want to share the course with and select </a:t>
            </a:r>
            <a:r>
              <a:rPr lang="en-US" sz="1400" i="1" dirty="0">
                <a:latin typeface="Greycliff CF Medium" pitchFamily="50" charset="0"/>
              </a:rPr>
              <a:t>Yes  </a:t>
            </a:r>
            <a:r>
              <a:rPr lang="en-US" sz="1400" dirty="0">
                <a:latin typeface="Greycliff CF Medium" pitchFamily="50" charset="0"/>
              </a:rPr>
              <a:t>under the </a:t>
            </a:r>
            <a:r>
              <a:rPr lang="en-US" sz="1400" i="1" dirty="0">
                <a:latin typeface="Greycliff CF Medium" pitchFamily="50" charset="0"/>
              </a:rPr>
              <a:t>Make this mandatory for my direct reports?</a:t>
            </a:r>
            <a:endParaRPr lang="en-US" sz="1400" dirty="0">
              <a:latin typeface="Greycliff CF Medium" pitchFamily="50" charset="0"/>
            </a:endParaRP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Click </a:t>
            </a:r>
            <a:r>
              <a:rPr lang="en-US" sz="1400" i="1" dirty="0">
                <a:latin typeface="Greycliff CF Medium" pitchFamily="50" charset="0"/>
              </a:rPr>
              <a:t>Share. </a:t>
            </a:r>
          </a:p>
          <a:p>
            <a:pPr>
              <a:lnSpc>
                <a:spcPct val="90000"/>
              </a:lnSpc>
              <a:spcAft>
                <a:spcPts val="600"/>
              </a:spcAft>
            </a:pPr>
            <a:endParaRPr lang="en-US" sz="1400" i="1" dirty="0">
              <a:latin typeface="Greycliff CF Medium" pitchFamily="50" charset="0"/>
            </a:endParaRPr>
          </a:p>
          <a:p>
            <a:pPr>
              <a:lnSpc>
                <a:spcPct val="90000"/>
              </a:lnSpc>
              <a:spcAft>
                <a:spcPts val="600"/>
              </a:spcAft>
            </a:pPr>
            <a:r>
              <a:rPr lang="en-US" sz="1400" dirty="0">
                <a:highlight>
                  <a:srgbClr val="FFFF00"/>
                </a:highlight>
                <a:latin typeface="Greycliff CF Medium" pitchFamily="50" charset="0"/>
              </a:rPr>
              <a:t>Your direct line reports will receive a standard course notification and any others will receive a recommendation notification.</a:t>
            </a:r>
          </a:p>
        </p:txBody>
      </p:sp>
      <p:sp>
        <p:nvSpPr>
          <p:cNvPr id="3" name="TextBox 2">
            <a:extLst>
              <a:ext uri="{FF2B5EF4-FFF2-40B4-BE49-F238E27FC236}">
                <a16:creationId xmlns:a16="http://schemas.microsoft.com/office/drawing/2014/main" id="{E9BFE1DD-8CA1-567C-CFCA-80D336BD06C2}"/>
              </a:ext>
            </a:extLst>
          </p:cNvPr>
          <p:cNvSpPr txBox="1"/>
          <p:nvPr/>
        </p:nvSpPr>
        <p:spPr>
          <a:xfrm>
            <a:off x="9134855" y="3429000"/>
            <a:ext cx="2727961" cy="3231654"/>
          </a:xfrm>
          <a:prstGeom prst="rect">
            <a:avLst/>
          </a:prstGeom>
          <a:noFill/>
        </p:spPr>
        <p:txBody>
          <a:bodyPr wrap="square" rtlCol="0">
            <a:spAutoFit/>
          </a:bodyPr>
          <a:lstStyle/>
          <a:p>
            <a:r>
              <a:rPr lang="en-US" sz="1200" dirty="0">
                <a:solidFill>
                  <a:srgbClr val="F00080"/>
                </a:solidFill>
                <a:latin typeface="Greycliff CF Medium" pitchFamily="50" charset="0"/>
              </a:rPr>
              <a:t>Note: Sharing as mandatory will only work for your DIRECT REPORTS.</a:t>
            </a:r>
          </a:p>
          <a:p>
            <a:r>
              <a:rPr lang="en-US" sz="1200" dirty="0">
                <a:solidFill>
                  <a:srgbClr val="F00080"/>
                </a:solidFill>
                <a:latin typeface="Greycliff CF Medium" pitchFamily="50" charset="0"/>
              </a:rPr>
              <a:t>You are able to share with indirect reports and other colleagues at the same time, but these will only be delivered as recommendations.</a:t>
            </a:r>
          </a:p>
          <a:p>
            <a:endParaRPr lang="en-US" sz="1200" dirty="0">
              <a:solidFill>
                <a:srgbClr val="F00080"/>
              </a:solidFill>
              <a:latin typeface="Greycliff CF Medium" pitchFamily="50" charset="0"/>
            </a:endParaRPr>
          </a:p>
          <a:p>
            <a:r>
              <a:rPr lang="en-US" sz="1200" dirty="0">
                <a:solidFill>
                  <a:srgbClr val="F00080"/>
                </a:solidFill>
                <a:latin typeface="Greycliff CF Medium" pitchFamily="50" charset="0"/>
              </a:rPr>
              <a:t>Sharing as mandatory with direct reports will add the course to their </a:t>
            </a:r>
            <a:r>
              <a:rPr lang="en-US" sz="1200" i="1" dirty="0">
                <a:solidFill>
                  <a:srgbClr val="F00080"/>
                </a:solidFill>
                <a:latin typeface="Greycliff CF Medium" pitchFamily="50" charset="0"/>
              </a:rPr>
              <a:t>Courses I have to do  </a:t>
            </a:r>
            <a:r>
              <a:rPr lang="en-US" sz="1200" dirty="0">
                <a:solidFill>
                  <a:srgbClr val="F00080"/>
                </a:solidFill>
                <a:latin typeface="Greycliff CF Medium" pitchFamily="50" charset="0"/>
              </a:rPr>
              <a:t>dashboard.</a:t>
            </a:r>
          </a:p>
          <a:p>
            <a:endParaRPr lang="en-US" sz="1200" dirty="0">
              <a:solidFill>
                <a:srgbClr val="F00080"/>
              </a:solidFill>
              <a:latin typeface="Greycliff CF Medium" pitchFamily="50" charset="0"/>
            </a:endParaRPr>
          </a:p>
          <a:p>
            <a:r>
              <a:rPr lang="en-US" sz="1200" dirty="0">
                <a:solidFill>
                  <a:srgbClr val="F00080"/>
                </a:solidFill>
                <a:latin typeface="Greycliff CF Medium" pitchFamily="50" charset="0"/>
              </a:rPr>
              <a:t>For others that you share with, a notification will be sent, including any comments you have added and the course will appear under </a:t>
            </a:r>
            <a:r>
              <a:rPr lang="en-US" sz="1200" i="1" dirty="0">
                <a:solidFill>
                  <a:srgbClr val="F00080"/>
                </a:solidFill>
                <a:latin typeface="Greycliff CF Medium" pitchFamily="50" charset="0"/>
              </a:rPr>
              <a:t>Recommended courses  </a:t>
            </a:r>
            <a:r>
              <a:rPr lang="en-US" sz="1200" dirty="0">
                <a:solidFill>
                  <a:srgbClr val="F00080"/>
                </a:solidFill>
                <a:latin typeface="Greycliff CF Medium" pitchFamily="50" charset="0"/>
              </a:rPr>
              <a:t>on their Home  screen.</a:t>
            </a:r>
          </a:p>
        </p:txBody>
      </p:sp>
      <p:pic>
        <p:nvPicPr>
          <p:cNvPr id="13" name="Picture 12">
            <a:extLst>
              <a:ext uri="{FF2B5EF4-FFF2-40B4-BE49-F238E27FC236}">
                <a16:creationId xmlns:a16="http://schemas.microsoft.com/office/drawing/2014/main" id="{D3593FAE-46FD-50B7-750F-F2459307DAAA}"/>
              </a:ext>
            </a:extLst>
          </p:cNvPr>
          <p:cNvPicPr>
            <a:picLocks noChangeAspect="1"/>
          </p:cNvPicPr>
          <p:nvPr/>
        </p:nvPicPr>
        <p:blipFill rotWithShape="1">
          <a:blip r:embed="rId3"/>
          <a:srcRect l="6774"/>
          <a:stretch/>
        </p:blipFill>
        <p:spPr>
          <a:xfrm>
            <a:off x="5866185" y="2378868"/>
            <a:ext cx="3122367" cy="4306153"/>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11" name="Arrow: Right 10">
            <a:extLst>
              <a:ext uri="{FF2B5EF4-FFF2-40B4-BE49-F238E27FC236}">
                <a16:creationId xmlns:a16="http://schemas.microsoft.com/office/drawing/2014/main" id="{D6F28F0A-3383-D7FC-70FB-45AC2D9A30F5}"/>
              </a:ext>
            </a:extLst>
          </p:cNvPr>
          <p:cNvSpPr/>
          <p:nvPr/>
        </p:nvSpPr>
        <p:spPr>
          <a:xfrm rot="17835744">
            <a:off x="4728670" y="4117417"/>
            <a:ext cx="1799766" cy="175288"/>
          </a:xfrm>
          <a:prstGeom prst="rightArrow">
            <a:avLst>
              <a:gd name="adj1" fmla="val 21372"/>
              <a:gd name="adj2" fmla="val 67984"/>
            </a:avLst>
          </a:prstGeom>
          <a:solidFill>
            <a:srgbClr val="F00080"/>
          </a:solidFill>
          <a:ln>
            <a:solidFill>
              <a:srgbClr val="F00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FCFE27-E308-77E6-A2FF-B554CD80F63F}"/>
              </a:ext>
            </a:extLst>
          </p:cNvPr>
          <p:cNvSpPr/>
          <p:nvPr/>
        </p:nvSpPr>
        <p:spPr>
          <a:xfrm>
            <a:off x="6033030" y="4194526"/>
            <a:ext cx="2819106" cy="624362"/>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657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4B7ED-9A6B-B2D4-93C6-E0428B39B848}"/>
              </a:ext>
            </a:extLst>
          </p:cNvPr>
          <p:cNvSpPr txBox="1"/>
          <p:nvPr/>
        </p:nvSpPr>
        <p:spPr>
          <a:xfrm>
            <a:off x="614423" y="429123"/>
            <a:ext cx="2595122" cy="38469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400" kern="1200" dirty="0">
                <a:solidFill>
                  <a:schemeClr val="tx1"/>
                </a:solidFill>
                <a:latin typeface="Greycliff CF Medium" pitchFamily="50" charset="0"/>
                <a:ea typeface="+mj-ea"/>
                <a:cs typeface="+mj-cs"/>
              </a:rPr>
              <a:t>FAQ &amp; Contacts</a:t>
            </a:r>
          </a:p>
        </p:txBody>
      </p:sp>
      <p:graphicFrame>
        <p:nvGraphicFramePr>
          <p:cNvPr id="2" name="Table 2">
            <a:extLst>
              <a:ext uri="{FF2B5EF4-FFF2-40B4-BE49-F238E27FC236}">
                <a16:creationId xmlns:a16="http://schemas.microsoft.com/office/drawing/2014/main" id="{3EA2442E-B37D-E6FB-5C06-2854C40E5B3C}"/>
              </a:ext>
            </a:extLst>
          </p:cNvPr>
          <p:cNvGraphicFramePr>
            <a:graphicFrameLocks noGrp="1"/>
          </p:cNvGraphicFramePr>
          <p:nvPr>
            <p:extLst>
              <p:ext uri="{D42A27DB-BD31-4B8C-83A1-F6EECF244321}">
                <p14:modId xmlns:p14="http://schemas.microsoft.com/office/powerpoint/2010/main" val="3834941577"/>
              </p:ext>
            </p:extLst>
          </p:nvPr>
        </p:nvGraphicFramePr>
        <p:xfrm>
          <a:off x="1076960" y="1104900"/>
          <a:ext cx="10038080" cy="4648200"/>
        </p:xfrm>
        <a:graphic>
          <a:graphicData uri="http://schemas.openxmlformats.org/drawingml/2006/table">
            <a:tbl>
              <a:tblPr firstRow="1" bandRow="1">
                <a:tableStyleId>{5C22544A-7EE6-4342-B048-85BDC9FD1C3A}</a:tableStyleId>
              </a:tblPr>
              <a:tblGrid>
                <a:gridCol w="2503424">
                  <a:extLst>
                    <a:ext uri="{9D8B030D-6E8A-4147-A177-3AD203B41FA5}">
                      <a16:colId xmlns:a16="http://schemas.microsoft.com/office/drawing/2014/main" val="853629876"/>
                    </a:ext>
                  </a:extLst>
                </a:gridCol>
                <a:gridCol w="2496312">
                  <a:extLst>
                    <a:ext uri="{9D8B030D-6E8A-4147-A177-3AD203B41FA5}">
                      <a16:colId xmlns:a16="http://schemas.microsoft.com/office/drawing/2014/main" val="1117230310"/>
                    </a:ext>
                  </a:extLst>
                </a:gridCol>
                <a:gridCol w="2441448">
                  <a:extLst>
                    <a:ext uri="{9D8B030D-6E8A-4147-A177-3AD203B41FA5}">
                      <a16:colId xmlns:a16="http://schemas.microsoft.com/office/drawing/2014/main" val="2267830026"/>
                    </a:ext>
                  </a:extLst>
                </a:gridCol>
                <a:gridCol w="2596896">
                  <a:extLst>
                    <a:ext uri="{9D8B030D-6E8A-4147-A177-3AD203B41FA5}">
                      <a16:colId xmlns:a16="http://schemas.microsoft.com/office/drawing/2014/main" val="523766180"/>
                    </a:ext>
                  </a:extLst>
                </a:gridCol>
              </a:tblGrid>
              <a:tr h="370840">
                <a:tc>
                  <a:txBody>
                    <a:bodyPr/>
                    <a:lstStyle/>
                    <a:p>
                      <a:r>
                        <a:rPr lang="en-GB" sz="1400" b="1" dirty="0">
                          <a:latin typeface="Greycliff CF Medium" pitchFamily="50" charset="0"/>
                        </a:rPr>
                        <a:t>Question</a:t>
                      </a:r>
                    </a:p>
                  </a:txBody>
                  <a:tcPr/>
                </a:tc>
                <a:tc>
                  <a:txBody>
                    <a:bodyPr/>
                    <a:lstStyle/>
                    <a:p>
                      <a:r>
                        <a:rPr lang="en-GB" sz="1400" b="1" dirty="0">
                          <a:latin typeface="Greycliff CF Medium" pitchFamily="50" charset="0"/>
                        </a:rPr>
                        <a:t>Answer</a:t>
                      </a:r>
                    </a:p>
                  </a:txBody>
                  <a:tcPr/>
                </a:tc>
                <a:tc>
                  <a:txBody>
                    <a:bodyPr/>
                    <a:lstStyle/>
                    <a:p>
                      <a:r>
                        <a:rPr lang="en-GB" sz="1400" b="1" dirty="0">
                          <a:latin typeface="Greycliff CF Medium" pitchFamily="50" charset="0"/>
                        </a:rPr>
                        <a:t>Question</a:t>
                      </a:r>
                    </a:p>
                  </a:txBody>
                  <a:tcPr/>
                </a:tc>
                <a:tc>
                  <a:txBody>
                    <a:bodyPr/>
                    <a:lstStyle/>
                    <a:p>
                      <a:r>
                        <a:rPr lang="en-GB" sz="1400" b="1" dirty="0">
                          <a:latin typeface="Greycliff CF Medium" pitchFamily="50" charset="0"/>
                        </a:rPr>
                        <a:t>Answer</a:t>
                      </a:r>
                    </a:p>
                  </a:txBody>
                  <a:tcPr/>
                </a:tc>
                <a:extLst>
                  <a:ext uri="{0D108BD9-81ED-4DB2-BD59-A6C34878D82A}">
                    <a16:rowId xmlns:a16="http://schemas.microsoft.com/office/drawing/2014/main" val="3330026224"/>
                  </a:ext>
                </a:extLst>
              </a:tr>
              <a:tr h="370840">
                <a:tc>
                  <a:txBody>
                    <a:bodyPr/>
                    <a:lstStyle/>
                    <a:p>
                      <a:pPr algn="l"/>
                      <a:r>
                        <a:rPr lang="en-GB" sz="1000" b="0" i="0" dirty="0">
                          <a:solidFill>
                            <a:srgbClr val="000000"/>
                          </a:solidFill>
                          <a:effectLst/>
                          <a:latin typeface="Greycliff CF Medium" pitchFamily="50" charset="0"/>
                        </a:rPr>
                        <a:t>How do I arrange an account for my New Starter?</a:t>
                      </a:r>
                    </a:p>
                  </a:txBody>
                  <a:tcPr/>
                </a:tc>
                <a:tc>
                  <a:txBody>
                    <a:bodyPr/>
                    <a:lstStyle/>
                    <a:p>
                      <a:endParaRPr lang="en-GB" sz="1000" b="0" dirty="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How do contractors access the LMS?</a:t>
                      </a:r>
                    </a:p>
                  </a:txBody>
                  <a:tcPr/>
                </a:tc>
                <a:tc>
                  <a:txBody>
                    <a:bodyPr/>
                    <a:lstStyle/>
                    <a:p>
                      <a:endParaRPr lang="en-GB" sz="900" b="0">
                        <a:latin typeface="Greycliff CF Medium" pitchFamily="50" charset="0"/>
                      </a:endParaRPr>
                    </a:p>
                  </a:txBody>
                  <a:tcPr/>
                </a:tc>
                <a:extLst>
                  <a:ext uri="{0D108BD9-81ED-4DB2-BD59-A6C34878D82A}">
                    <a16:rowId xmlns:a16="http://schemas.microsoft.com/office/drawing/2014/main" val="2153947287"/>
                  </a:ext>
                </a:extLst>
              </a:tr>
              <a:tr h="370840">
                <a:tc>
                  <a:txBody>
                    <a:bodyPr/>
                    <a:lstStyle/>
                    <a:p>
                      <a:pPr algn="l"/>
                      <a:r>
                        <a:rPr lang="en-GB" sz="1000" b="0" i="0" dirty="0">
                          <a:solidFill>
                            <a:srgbClr val="000000"/>
                          </a:solidFill>
                          <a:effectLst/>
                          <a:latin typeface="Greycliff CF Medium" pitchFamily="50" charset="0"/>
                        </a:rPr>
                        <a:t>My team members are not appearing on my dashboard, who should I contact?</a:t>
                      </a:r>
                    </a:p>
                  </a:txBody>
                  <a:tcPr/>
                </a:tc>
                <a:tc>
                  <a:txBody>
                    <a:bodyPr/>
                    <a:lstStyle/>
                    <a:p>
                      <a:endParaRPr lang="en-GB" sz="1000" b="0" dirty="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Where are LMS emails/reminders sent?</a:t>
                      </a:r>
                    </a:p>
                  </a:txBody>
                  <a:tcPr/>
                </a:tc>
                <a:tc>
                  <a:txBody>
                    <a:bodyPr/>
                    <a:lstStyle/>
                    <a:p>
                      <a:endParaRPr lang="en-GB" sz="900" b="0">
                        <a:latin typeface="Greycliff CF Medium" pitchFamily="50" charset="0"/>
                      </a:endParaRPr>
                    </a:p>
                  </a:txBody>
                  <a:tcPr/>
                </a:tc>
                <a:extLst>
                  <a:ext uri="{0D108BD9-81ED-4DB2-BD59-A6C34878D82A}">
                    <a16:rowId xmlns:a16="http://schemas.microsoft.com/office/drawing/2014/main" val="3123485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0000"/>
                          </a:solidFill>
                          <a:effectLst/>
                          <a:latin typeface="Greycliff CF Medium" pitchFamily="50" charset="0"/>
                        </a:rPr>
                        <a:t>The members of my team are not correct, who should I contact?</a:t>
                      </a:r>
                    </a:p>
                  </a:txBody>
                  <a:tcPr/>
                </a:tc>
                <a:tc>
                  <a:txBody>
                    <a:bodyPr/>
                    <a:lstStyle/>
                    <a:p>
                      <a:endParaRPr lang="en-GB" sz="1000" b="0" dirty="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For what purposes is personal data processed and stored?</a:t>
                      </a:r>
                    </a:p>
                  </a:txBody>
                  <a:tcPr/>
                </a:tc>
                <a:tc>
                  <a:txBody>
                    <a:bodyPr/>
                    <a:lstStyle/>
                    <a:p>
                      <a:endParaRPr lang="en-GB" sz="900" b="0">
                        <a:latin typeface="Greycliff CF Medium" pitchFamily="50" charset="0"/>
                      </a:endParaRPr>
                    </a:p>
                  </a:txBody>
                  <a:tcPr/>
                </a:tc>
                <a:extLst>
                  <a:ext uri="{0D108BD9-81ED-4DB2-BD59-A6C34878D82A}">
                    <a16:rowId xmlns:a16="http://schemas.microsoft.com/office/drawing/2014/main" val="3655923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0000"/>
                          </a:solidFill>
                          <a:effectLst/>
                          <a:latin typeface="Greycliff CF Medium" pitchFamily="50" charset="0"/>
                        </a:rPr>
                        <a:t>How are my team’s learning requirements populated?</a:t>
                      </a:r>
                    </a:p>
                  </a:txBody>
                  <a:tcPr/>
                </a:tc>
                <a:tc>
                  <a:txBody>
                    <a:bodyPr/>
                    <a:lstStyle/>
                    <a:p>
                      <a:endParaRPr lang="en-GB" sz="1000" b="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What happens if a member of</a:t>
                      </a:r>
                    </a:p>
                    <a:p>
                      <a:pPr algn="l"/>
                      <a:r>
                        <a:rPr lang="en-GB" sz="1000" b="0" i="0" dirty="0">
                          <a:solidFill>
                            <a:srgbClr val="000000"/>
                          </a:solidFill>
                          <a:effectLst/>
                          <a:latin typeface="Greycliff CF Medium" pitchFamily="50" charset="0"/>
                        </a:rPr>
                        <a:t>my team is on Long Term Sickness?</a:t>
                      </a: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34649709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0000"/>
                          </a:solidFill>
                          <a:effectLst/>
                          <a:latin typeface="Greycliff CF Medium" pitchFamily="50" charset="0"/>
                        </a:rPr>
                        <a:t>What happens to my team member’s  learning when they change job role?</a:t>
                      </a:r>
                    </a:p>
                  </a:txBody>
                  <a:tcPr/>
                </a:tc>
                <a:tc>
                  <a:txBody>
                    <a:bodyPr/>
                    <a:lstStyle/>
                    <a:p>
                      <a:endParaRPr lang="en-GB" sz="1000" b="0">
                        <a:latin typeface="Greycliff CF Medium" pitchFamily="50"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rgbClr val="000000"/>
                          </a:solidFill>
                          <a:effectLst/>
                          <a:latin typeface="Greycliff CF Medium" pitchFamily="50" charset="0"/>
                          <a:ea typeface="+mn-ea"/>
                          <a:cs typeface="+mn-cs"/>
                        </a:rPr>
                        <a:t>I am experiencing issues with the system being slow, who should I contact?</a:t>
                      </a:r>
                      <a:endParaRPr lang="en-GB" sz="1000" b="0" i="0" dirty="0">
                        <a:solidFill>
                          <a:srgbClr val="000000"/>
                        </a:solidFill>
                        <a:effectLst/>
                        <a:latin typeface="Greycliff CF Medium" pitchFamily="50" charset="0"/>
                      </a:endParaRP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20952999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0000"/>
                          </a:solidFill>
                          <a:effectLst/>
                          <a:latin typeface="Greycliff CF Medium" pitchFamily="50" charset="0"/>
                        </a:rPr>
                        <a:t>My team member has taken an eLearning course and it is not showing as complete/passed, </a:t>
                      </a:r>
                      <a:r>
                        <a:rPr lang="en-GB" sz="1000" b="0" i="0" kern="1200" dirty="0">
                          <a:solidFill>
                            <a:srgbClr val="000000"/>
                          </a:solidFill>
                          <a:effectLst/>
                          <a:latin typeface="Greycliff CF Medium" pitchFamily="50" charset="0"/>
                          <a:ea typeface="+mn-ea"/>
                          <a:cs typeface="+mn-cs"/>
                        </a:rPr>
                        <a:t>who should I contact?</a:t>
                      </a:r>
                      <a:endParaRPr lang="en-GB" sz="1000" b="0" i="0" dirty="0">
                        <a:solidFill>
                          <a:srgbClr val="000000"/>
                        </a:solidFill>
                        <a:effectLst/>
                        <a:latin typeface="Greycliff CF Medium" pitchFamily="50" charset="0"/>
                      </a:endParaRPr>
                    </a:p>
                  </a:txBody>
                  <a:tcPr/>
                </a:tc>
                <a:tc>
                  <a:txBody>
                    <a:bodyPr/>
                    <a:lstStyle/>
                    <a:p>
                      <a:endParaRPr lang="en-GB" sz="1000" b="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Can my team members be exempt from any mandatory training?</a:t>
                      </a: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2402216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0000"/>
                          </a:solidFill>
                          <a:effectLst/>
                          <a:latin typeface="Greycliff CF Medium" pitchFamily="50" charset="0"/>
                        </a:rPr>
                        <a:t>My team member is experiencing issues with Single Sign On, who should I contact?</a:t>
                      </a:r>
                    </a:p>
                  </a:txBody>
                  <a:tcPr/>
                </a:tc>
                <a:tc>
                  <a:txBody>
                    <a:bodyPr/>
                    <a:lstStyle/>
                    <a:p>
                      <a:endParaRPr lang="en-GB" sz="1000" b="0">
                        <a:latin typeface="Greycliff CF Medium" pitchFamily="50"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0000"/>
                          </a:solidFill>
                          <a:effectLst/>
                          <a:latin typeface="Greycliff CF Medium" pitchFamily="50" charset="0"/>
                        </a:rPr>
                        <a:t>How does my team access the LMS from home?</a:t>
                      </a:r>
                    </a:p>
                    <a:p>
                      <a:pPr algn="l"/>
                      <a:endParaRPr lang="en-GB" sz="1000" b="0" i="0" dirty="0">
                        <a:solidFill>
                          <a:srgbClr val="000000"/>
                        </a:solidFill>
                        <a:effectLst/>
                        <a:latin typeface="Greycliff CF Medium" pitchFamily="50" charset="0"/>
                      </a:endParaRP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3885010097"/>
                  </a:ext>
                </a:extLst>
              </a:tr>
              <a:tr h="370840">
                <a:tc>
                  <a:txBody>
                    <a:bodyPr/>
                    <a:lstStyle/>
                    <a:p>
                      <a:pPr algn="l"/>
                      <a:endParaRPr lang="en-GB" sz="1000" b="0" i="0" dirty="0">
                        <a:solidFill>
                          <a:srgbClr val="000000"/>
                        </a:solidFill>
                        <a:effectLst/>
                        <a:latin typeface="Greycliff CF Medium" pitchFamily="50" charset="0"/>
                      </a:endParaRPr>
                    </a:p>
                  </a:txBody>
                  <a:tcPr/>
                </a:tc>
                <a:tc>
                  <a:txBody>
                    <a:bodyPr/>
                    <a:lstStyle/>
                    <a:p>
                      <a:endParaRPr lang="en-GB" sz="1000" b="0" dirty="0">
                        <a:latin typeface="Greycliff CF Medium" pitchFamily="50" charset="0"/>
                      </a:endParaRPr>
                    </a:p>
                  </a:txBody>
                  <a:tcPr/>
                </a:tc>
                <a:tc>
                  <a:txBody>
                    <a:bodyPr/>
                    <a:lstStyle/>
                    <a:p>
                      <a:pPr algn="l"/>
                      <a:endParaRPr lang="en-GB" sz="1000" b="0" i="0" dirty="0">
                        <a:solidFill>
                          <a:srgbClr val="000000"/>
                        </a:solidFill>
                        <a:effectLst/>
                        <a:latin typeface="Greycliff CF Medium" pitchFamily="50" charset="0"/>
                      </a:endParaRP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1943763222"/>
                  </a:ext>
                </a:extLst>
              </a:tr>
              <a:tr h="370840">
                <a:tc gridSpan="4">
                  <a:txBody>
                    <a:bodyPr/>
                    <a:lstStyle/>
                    <a:p>
                      <a:pPr algn="l"/>
                      <a:r>
                        <a:rPr lang="en-GB" sz="1600" b="1" i="0" dirty="0">
                          <a:solidFill>
                            <a:srgbClr val="000000"/>
                          </a:solidFill>
                          <a:effectLst/>
                          <a:latin typeface="Greycliff CF Medium" pitchFamily="50" charset="0"/>
                        </a:rPr>
                        <a:t>For any queries not listed above please contact: </a:t>
                      </a:r>
                    </a:p>
                  </a:txBody>
                  <a:tcPr/>
                </a:tc>
                <a:tc hMerge="1">
                  <a:txBody>
                    <a:bodyPr/>
                    <a:lstStyle/>
                    <a:p>
                      <a:endParaRPr lang="en-GB" sz="1000" dirty="0">
                        <a:latin typeface="+mj-lt"/>
                      </a:endParaRPr>
                    </a:p>
                  </a:txBody>
                  <a:tcPr/>
                </a:tc>
                <a:tc hMerge="1">
                  <a:txBody>
                    <a:bodyPr/>
                    <a:lstStyle/>
                    <a:p>
                      <a:pPr algn="l"/>
                      <a:endParaRPr lang="en-GB" sz="1000" b="0" i="0" dirty="0">
                        <a:solidFill>
                          <a:srgbClr val="000000"/>
                        </a:solidFill>
                        <a:effectLst/>
                        <a:latin typeface="+mj-lt"/>
                      </a:endParaRPr>
                    </a:p>
                  </a:txBody>
                  <a:tcPr/>
                </a:tc>
                <a:tc hMerge="1">
                  <a:txBody>
                    <a:bodyPr/>
                    <a:lstStyle/>
                    <a:p>
                      <a:endParaRPr lang="en-GB" sz="1000" dirty="0">
                        <a:latin typeface="+mj-lt"/>
                      </a:endParaRPr>
                    </a:p>
                  </a:txBody>
                  <a:tcPr/>
                </a:tc>
                <a:extLst>
                  <a:ext uri="{0D108BD9-81ED-4DB2-BD59-A6C34878D82A}">
                    <a16:rowId xmlns:a16="http://schemas.microsoft.com/office/drawing/2014/main" val="3908022273"/>
                  </a:ext>
                </a:extLst>
              </a:tr>
            </a:tbl>
          </a:graphicData>
        </a:graphic>
      </p:graphicFrame>
    </p:spTree>
    <p:extLst>
      <p:ext uri="{BB962C8B-B14F-4D97-AF65-F5344CB8AC3E}">
        <p14:creationId xmlns:p14="http://schemas.microsoft.com/office/powerpoint/2010/main" val="120281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E38F5"/>
            </a:gs>
            <a:gs pos="100000">
              <a:srgbClr val="F00080">
                <a:alpha val="0"/>
              </a:srgbClr>
            </a:gs>
          </a:gsLst>
          <a:lin ang="81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A12C-44F5-958B-3C54-1052E3534637}"/>
              </a:ext>
            </a:extLst>
          </p:cNvPr>
          <p:cNvSpPr>
            <a:spLocks noGrp="1"/>
          </p:cNvSpPr>
          <p:nvPr>
            <p:ph type="title"/>
          </p:nvPr>
        </p:nvSpPr>
        <p:spPr>
          <a:xfrm>
            <a:off x="838200" y="365125"/>
            <a:ext cx="10610088" cy="743787"/>
          </a:xfrm>
        </p:spPr>
        <p:txBody>
          <a:bodyPr>
            <a:normAutofit/>
          </a:bodyPr>
          <a:lstStyle/>
          <a:p>
            <a:r>
              <a:rPr lang="en-GB" sz="3600" b="1" dirty="0">
                <a:solidFill>
                  <a:schemeClr val="bg1"/>
                </a:solidFill>
                <a:latin typeface="Greycliff CF Medium" pitchFamily="50" charset="0"/>
              </a:rPr>
              <a:t>Personalising this guide for your organisation</a:t>
            </a:r>
            <a:endParaRPr lang="en-GB" sz="3600" b="1" dirty="0">
              <a:solidFill>
                <a:schemeClr val="bg1"/>
              </a:solidFill>
              <a:latin typeface="Greycliff CF" pitchFamily="2" charset="0"/>
            </a:endParaRPr>
          </a:p>
        </p:txBody>
      </p:sp>
      <p:sp>
        <p:nvSpPr>
          <p:cNvPr id="3" name="Content Placeholder 2">
            <a:extLst>
              <a:ext uri="{FF2B5EF4-FFF2-40B4-BE49-F238E27FC236}">
                <a16:creationId xmlns:a16="http://schemas.microsoft.com/office/drawing/2014/main" id="{32E4C75F-0F09-9DDC-C48C-DDC703504510}"/>
              </a:ext>
            </a:extLst>
          </p:cNvPr>
          <p:cNvSpPr>
            <a:spLocks noGrp="1"/>
          </p:cNvSpPr>
          <p:nvPr>
            <p:ph idx="1"/>
          </p:nvPr>
        </p:nvSpPr>
        <p:spPr>
          <a:xfrm>
            <a:off x="838200" y="1108913"/>
            <a:ext cx="10308021" cy="1108420"/>
          </a:xfrm>
        </p:spPr>
        <p:txBody>
          <a:bodyPr>
            <a:normAutofit/>
          </a:bodyPr>
          <a:lstStyle/>
          <a:p>
            <a:pPr marL="0" indent="0">
              <a:buNone/>
            </a:pPr>
            <a:r>
              <a:rPr lang="en-GB" sz="1600" b="1" dirty="0">
                <a:solidFill>
                  <a:schemeClr val="bg1"/>
                </a:solidFill>
                <a:latin typeface="Greycliff CF Medium" pitchFamily="50" charset="0"/>
              </a:rPr>
              <a:t>This user guide is intended as a model for Kallidus customers to update according to their own internal processes. Please ensure that you read through it thoroughly and edit to suit your organisation and processes. The layout and design of this document has been deliberately kept plain and simple so that you are able to add your own branding and preferred style.</a:t>
            </a:r>
            <a:endParaRPr lang="en-GB" sz="1600" b="1" dirty="0">
              <a:solidFill>
                <a:schemeClr val="bg1"/>
              </a:solidFill>
              <a:latin typeface="Greycliff CF" pitchFamily="2" charset="0"/>
            </a:endParaRPr>
          </a:p>
        </p:txBody>
      </p:sp>
      <p:sp>
        <p:nvSpPr>
          <p:cNvPr id="4" name="Rectangle 3">
            <a:extLst>
              <a:ext uri="{FF2B5EF4-FFF2-40B4-BE49-F238E27FC236}">
                <a16:creationId xmlns:a16="http://schemas.microsoft.com/office/drawing/2014/main" id="{DAF7445C-1B4E-E33D-5EC2-4C2A33D15DDC}"/>
              </a:ext>
            </a:extLst>
          </p:cNvPr>
          <p:cNvSpPr/>
          <p:nvPr/>
        </p:nvSpPr>
        <p:spPr>
          <a:xfrm>
            <a:off x="0" y="2363637"/>
            <a:ext cx="12192000" cy="4528868"/>
          </a:xfrm>
          <a:prstGeom prst="rect">
            <a:avLst/>
          </a:prstGeom>
          <a:solidFill>
            <a:srgbClr val="FC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Logo, icon&#10;&#10;Description automatically generated">
            <a:extLst>
              <a:ext uri="{FF2B5EF4-FFF2-40B4-BE49-F238E27FC236}">
                <a16:creationId xmlns:a16="http://schemas.microsoft.com/office/drawing/2014/main" id="{8C7501D2-2E8E-19B7-E15B-252EF61E6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020" y="5946387"/>
            <a:ext cx="2272774" cy="731025"/>
          </a:xfrm>
          <a:prstGeom prst="rect">
            <a:avLst/>
          </a:prstGeom>
        </p:spPr>
      </p:pic>
      <p:sp>
        <p:nvSpPr>
          <p:cNvPr id="6" name="Content Placeholder 2">
            <a:extLst>
              <a:ext uri="{FF2B5EF4-FFF2-40B4-BE49-F238E27FC236}">
                <a16:creationId xmlns:a16="http://schemas.microsoft.com/office/drawing/2014/main" id="{AEDCDCE3-B587-7302-2FA2-01365966AB82}"/>
              </a:ext>
            </a:extLst>
          </p:cNvPr>
          <p:cNvSpPr txBox="1">
            <a:spLocks/>
          </p:cNvSpPr>
          <p:nvPr/>
        </p:nvSpPr>
        <p:spPr>
          <a:xfrm>
            <a:off x="838200" y="2854999"/>
            <a:ext cx="4695334" cy="4037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Greycliff CF Medium" pitchFamily="50" charset="0"/>
              </a:rPr>
              <a:t>Consider your audience – would more detailed or simplified instructions work better for them?</a:t>
            </a:r>
            <a:br>
              <a:rPr lang="en-GB" sz="2000" dirty="0">
                <a:latin typeface="Greycliff CF Medium" pitchFamily="50" charset="0"/>
              </a:rPr>
            </a:br>
            <a:endParaRPr lang="en-GB" sz="2000" dirty="0">
              <a:latin typeface="Greycliff CF Medium" pitchFamily="50" charset="0"/>
            </a:endParaRPr>
          </a:p>
          <a:p>
            <a:r>
              <a:rPr lang="en-GB" sz="2000" dirty="0">
                <a:latin typeface="Greycliff CF Medium" pitchFamily="50" charset="0"/>
              </a:rPr>
              <a:t>Edit the language to suit your company tone of voice</a:t>
            </a:r>
            <a:br>
              <a:rPr lang="en-GB" sz="2000" dirty="0">
                <a:latin typeface="Greycliff CF Medium" pitchFamily="50" charset="0"/>
              </a:rPr>
            </a:br>
            <a:endParaRPr lang="en-GB" sz="2000" dirty="0">
              <a:latin typeface="Greycliff CF Medium" pitchFamily="50" charset="0"/>
            </a:endParaRPr>
          </a:p>
          <a:p>
            <a:r>
              <a:rPr lang="en-GB" sz="2000" dirty="0">
                <a:latin typeface="Greycliff CF Medium" pitchFamily="50" charset="0"/>
              </a:rPr>
              <a:t>Change the term ‘Learn’ to the system name you will be using internally</a:t>
            </a:r>
          </a:p>
        </p:txBody>
      </p:sp>
      <p:sp>
        <p:nvSpPr>
          <p:cNvPr id="5" name="TextBox 4">
            <a:extLst>
              <a:ext uri="{FF2B5EF4-FFF2-40B4-BE49-F238E27FC236}">
                <a16:creationId xmlns:a16="http://schemas.microsoft.com/office/drawing/2014/main" id="{1ADC6080-8BF3-3513-5368-164C0840BEC6}"/>
              </a:ext>
            </a:extLst>
          </p:cNvPr>
          <p:cNvSpPr txBox="1"/>
          <p:nvPr/>
        </p:nvSpPr>
        <p:spPr>
          <a:xfrm>
            <a:off x="5476974" y="2854999"/>
            <a:ext cx="5669247"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Greycliff CF Medium" pitchFamily="50" charset="0"/>
              </a:rPr>
              <a:t>Add your company logo and use your company branding, colours or standard layouts</a:t>
            </a:r>
            <a:br>
              <a:rPr lang="en-GB" sz="2000" dirty="0">
                <a:latin typeface="Greycliff CF Medium" pitchFamily="50" charset="0"/>
              </a:rPr>
            </a:br>
            <a:endParaRPr lang="en-GB" sz="2000" dirty="0">
              <a:latin typeface="Greycliff CF Medium" pitchFamily="50" charset="0"/>
            </a:endParaRPr>
          </a:p>
          <a:p>
            <a:pPr marL="285750" indent="-285750">
              <a:buFont typeface="Arial" panose="020B0604020202020204" pitchFamily="34" charset="0"/>
              <a:buChar char="•"/>
            </a:pPr>
            <a:r>
              <a:rPr lang="en-GB" sz="2000" dirty="0">
                <a:latin typeface="Greycliff CF Medium" pitchFamily="50" charset="0"/>
              </a:rPr>
              <a:t>Replace screenshots with imagery from your own system so that the branding and functions displayed match what your managers will see. You may want to use a test user account with manager access for this.</a:t>
            </a:r>
          </a:p>
          <a:p>
            <a:endParaRPr lang="en-GB" sz="2000" dirty="0"/>
          </a:p>
        </p:txBody>
      </p:sp>
    </p:spTree>
    <p:extLst>
      <p:ext uri="{BB962C8B-B14F-4D97-AF65-F5344CB8AC3E}">
        <p14:creationId xmlns:p14="http://schemas.microsoft.com/office/powerpoint/2010/main" val="338131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9E38F5"/>
            </a:gs>
            <a:gs pos="100000">
              <a:srgbClr val="F00080">
                <a:alpha val="0"/>
              </a:srgbClr>
            </a:gs>
          </a:gsLst>
          <a:lin ang="81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A12C-44F5-958B-3C54-1052E3534637}"/>
              </a:ext>
            </a:extLst>
          </p:cNvPr>
          <p:cNvSpPr>
            <a:spLocks noGrp="1"/>
          </p:cNvSpPr>
          <p:nvPr>
            <p:ph type="title"/>
          </p:nvPr>
        </p:nvSpPr>
        <p:spPr>
          <a:xfrm>
            <a:off x="838200" y="365125"/>
            <a:ext cx="10610088" cy="743787"/>
          </a:xfrm>
        </p:spPr>
        <p:txBody>
          <a:bodyPr>
            <a:normAutofit/>
          </a:bodyPr>
          <a:lstStyle/>
          <a:p>
            <a:r>
              <a:rPr lang="en-GB" sz="3600" b="1" dirty="0">
                <a:solidFill>
                  <a:schemeClr val="bg1"/>
                </a:solidFill>
                <a:latin typeface="Greycliff CF Medium" pitchFamily="50" charset="0"/>
              </a:rPr>
              <a:t>Personalising this guide for your organisation</a:t>
            </a:r>
            <a:endParaRPr lang="en-GB" sz="3600" b="1" dirty="0">
              <a:solidFill>
                <a:schemeClr val="bg1"/>
              </a:solidFill>
              <a:latin typeface="Greycliff CF" pitchFamily="2" charset="0"/>
            </a:endParaRPr>
          </a:p>
        </p:txBody>
      </p:sp>
      <p:sp>
        <p:nvSpPr>
          <p:cNvPr id="3" name="Content Placeholder 2">
            <a:extLst>
              <a:ext uri="{FF2B5EF4-FFF2-40B4-BE49-F238E27FC236}">
                <a16:creationId xmlns:a16="http://schemas.microsoft.com/office/drawing/2014/main" id="{32E4C75F-0F09-9DDC-C48C-DDC703504510}"/>
              </a:ext>
            </a:extLst>
          </p:cNvPr>
          <p:cNvSpPr>
            <a:spLocks noGrp="1"/>
          </p:cNvSpPr>
          <p:nvPr>
            <p:ph idx="1"/>
          </p:nvPr>
        </p:nvSpPr>
        <p:spPr>
          <a:xfrm>
            <a:off x="838200" y="1108913"/>
            <a:ext cx="10308021" cy="1108420"/>
          </a:xfrm>
        </p:spPr>
        <p:txBody>
          <a:bodyPr>
            <a:normAutofit/>
          </a:bodyPr>
          <a:lstStyle/>
          <a:p>
            <a:pPr marL="0" indent="0">
              <a:buNone/>
            </a:pPr>
            <a:r>
              <a:rPr lang="en-GB" sz="1600" b="1" dirty="0">
                <a:solidFill>
                  <a:schemeClr val="bg1"/>
                </a:solidFill>
                <a:latin typeface="Greycliff CF Medium" pitchFamily="50" charset="0"/>
              </a:rPr>
              <a:t>This user guide is intended as a model for Kallidus customers to update according to their own internal processes. Please ensure that you read through it thoroughly and edit to suit your organisation and processes. The layout and design of this document has been deliberately kept plain and simple so that you are able to add your own branding and preferred style.</a:t>
            </a:r>
            <a:endParaRPr lang="en-GB" sz="1600" b="1" dirty="0">
              <a:solidFill>
                <a:schemeClr val="bg1"/>
              </a:solidFill>
              <a:latin typeface="Greycliff CF" pitchFamily="2" charset="0"/>
            </a:endParaRPr>
          </a:p>
        </p:txBody>
      </p:sp>
      <p:sp>
        <p:nvSpPr>
          <p:cNvPr id="4" name="Rectangle 3">
            <a:extLst>
              <a:ext uri="{FF2B5EF4-FFF2-40B4-BE49-F238E27FC236}">
                <a16:creationId xmlns:a16="http://schemas.microsoft.com/office/drawing/2014/main" id="{DAF7445C-1B4E-E33D-5EC2-4C2A33D15DDC}"/>
              </a:ext>
            </a:extLst>
          </p:cNvPr>
          <p:cNvSpPr/>
          <p:nvPr/>
        </p:nvSpPr>
        <p:spPr>
          <a:xfrm>
            <a:off x="0" y="2363637"/>
            <a:ext cx="12192000" cy="4528868"/>
          </a:xfrm>
          <a:prstGeom prst="rect">
            <a:avLst/>
          </a:prstGeom>
          <a:solidFill>
            <a:srgbClr val="FC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Logo, icon&#10;&#10;Description automatically generated">
            <a:extLst>
              <a:ext uri="{FF2B5EF4-FFF2-40B4-BE49-F238E27FC236}">
                <a16:creationId xmlns:a16="http://schemas.microsoft.com/office/drawing/2014/main" id="{8C7501D2-2E8E-19B7-E15B-252EF61E6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020" y="5946387"/>
            <a:ext cx="2272774" cy="731025"/>
          </a:xfrm>
          <a:prstGeom prst="rect">
            <a:avLst/>
          </a:prstGeom>
        </p:spPr>
      </p:pic>
      <p:sp>
        <p:nvSpPr>
          <p:cNvPr id="9" name="Content Placeholder 2">
            <a:extLst>
              <a:ext uri="{FF2B5EF4-FFF2-40B4-BE49-F238E27FC236}">
                <a16:creationId xmlns:a16="http://schemas.microsoft.com/office/drawing/2014/main" id="{F51FC8FC-0579-C787-2FBD-D66C8C190031}"/>
              </a:ext>
            </a:extLst>
          </p:cNvPr>
          <p:cNvSpPr txBox="1">
            <a:spLocks/>
          </p:cNvSpPr>
          <p:nvPr/>
        </p:nvSpPr>
        <p:spPr>
          <a:xfrm>
            <a:off x="838200" y="2847183"/>
            <a:ext cx="5257800" cy="40235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Greycliff CF Medium" pitchFamily="50" charset="0"/>
              </a:rPr>
              <a:t>Delete functions or features that you are not planning to use from the contents list and appropriate slides</a:t>
            </a:r>
            <a:br>
              <a:rPr lang="en-GB" sz="2000" dirty="0">
                <a:latin typeface="Greycliff CF Medium" pitchFamily="50" charset="0"/>
              </a:rPr>
            </a:br>
            <a:br>
              <a:rPr lang="en-GB" sz="2000" dirty="0">
                <a:latin typeface="Greycliff CF Medium" pitchFamily="50" charset="0"/>
              </a:rPr>
            </a:br>
            <a:endParaRPr lang="en-GB" sz="2000" dirty="0">
              <a:latin typeface="Greycliff CF Medium" pitchFamily="50" charset="0"/>
            </a:endParaRPr>
          </a:p>
          <a:p>
            <a:r>
              <a:rPr lang="en-GB" sz="2000" dirty="0">
                <a:latin typeface="Greycliff CF Medium" pitchFamily="50" charset="0"/>
              </a:rPr>
              <a:t>The FAQ/Contacts slide at the end of this document will need to be updated according to your organisational processes</a:t>
            </a:r>
          </a:p>
        </p:txBody>
      </p:sp>
      <p:sp>
        <p:nvSpPr>
          <p:cNvPr id="5" name="TextBox 4">
            <a:extLst>
              <a:ext uri="{FF2B5EF4-FFF2-40B4-BE49-F238E27FC236}">
                <a16:creationId xmlns:a16="http://schemas.microsoft.com/office/drawing/2014/main" id="{65D9C4C9-DE01-8EC2-9C72-CAC54469B68F}"/>
              </a:ext>
            </a:extLst>
          </p:cNvPr>
          <p:cNvSpPr txBox="1"/>
          <p:nvPr/>
        </p:nvSpPr>
        <p:spPr>
          <a:xfrm>
            <a:off x="6096000" y="2847183"/>
            <a:ext cx="5050221"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Greycliff CF Medium" pitchFamily="50" charset="0"/>
              </a:rPr>
              <a:t>When you are happy with the wording and layout of the guide, save it as a PDF to send out to your managers as part of your communications. </a:t>
            </a:r>
            <a:br>
              <a:rPr lang="en-GB" sz="2000" dirty="0">
                <a:latin typeface="Greycliff CF Medium" pitchFamily="50" charset="0"/>
              </a:rPr>
            </a:br>
            <a:endParaRPr lang="en-GB" sz="2000" dirty="0">
              <a:latin typeface="Greycliff CF Medium" pitchFamily="50" charset="0"/>
            </a:endParaRPr>
          </a:p>
          <a:p>
            <a:pPr marL="285750" indent="-285750">
              <a:buFont typeface="Arial" panose="020B0604020202020204" pitchFamily="34" charset="0"/>
              <a:buChar char="•"/>
            </a:pPr>
            <a:r>
              <a:rPr lang="en-GB" sz="2000" b="1" dirty="0">
                <a:latin typeface="Greycliff CF Medium" pitchFamily="50" charset="0"/>
              </a:rPr>
              <a:t>Please remember to remove these instructional slides before saving as PDF and providing to your users</a:t>
            </a:r>
          </a:p>
          <a:p>
            <a:endParaRPr lang="en-GB" sz="2000" dirty="0"/>
          </a:p>
        </p:txBody>
      </p:sp>
    </p:spTree>
    <p:extLst>
      <p:ext uri="{BB962C8B-B14F-4D97-AF65-F5344CB8AC3E}">
        <p14:creationId xmlns:p14="http://schemas.microsoft.com/office/powerpoint/2010/main" val="43023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4B7ED-9A6B-B2D4-93C6-E0428B39B848}"/>
              </a:ext>
            </a:extLst>
          </p:cNvPr>
          <p:cNvSpPr txBox="1"/>
          <p:nvPr/>
        </p:nvSpPr>
        <p:spPr>
          <a:xfrm>
            <a:off x="614423" y="749162"/>
            <a:ext cx="4944152" cy="638817"/>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3600" b="1" kern="1200" dirty="0">
                <a:solidFill>
                  <a:schemeClr val="tx1"/>
                </a:solidFill>
                <a:latin typeface="Greycliff CF Medium" pitchFamily="50" charset="0"/>
                <a:ea typeface="+mj-ea"/>
                <a:cs typeface="+mj-cs"/>
              </a:rPr>
              <a:t>Learn: Manager Guide</a:t>
            </a:r>
          </a:p>
        </p:txBody>
      </p:sp>
      <p:sp>
        <p:nvSpPr>
          <p:cNvPr id="5" name="TextBox 4">
            <a:extLst>
              <a:ext uri="{FF2B5EF4-FFF2-40B4-BE49-F238E27FC236}">
                <a16:creationId xmlns:a16="http://schemas.microsoft.com/office/drawing/2014/main" id="{A343F956-18D5-0763-DD00-9CD083253646}"/>
              </a:ext>
            </a:extLst>
          </p:cNvPr>
          <p:cNvSpPr txBox="1"/>
          <p:nvPr/>
        </p:nvSpPr>
        <p:spPr>
          <a:xfrm>
            <a:off x="856981" y="1676437"/>
            <a:ext cx="5030455" cy="4324522"/>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b="1" dirty="0">
                <a:latin typeface="Greycliff CF Medium" pitchFamily="50" charset="0"/>
              </a:rPr>
              <a:t>Contents:</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Home – My Team dashboard</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My Team – Functions</a:t>
            </a:r>
          </a:p>
          <a:p>
            <a:pPr marL="857250" lvl="1" indent="-342900">
              <a:lnSpc>
                <a:spcPct val="90000"/>
              </a:lnSpc>
              <a:spcAft>
                <a:spcPts val="600"/>
              </a:spcAft>
              <a:buFont typeface="Courier New" panose="02070309020205020404" pitchFamily="49" charset="0"/>
              <a:buChar char="o"/>
            </a:pPr>
            <a:r>
              <a:rPr lang="en-US" sz="2400" dirty="0">
                <a:latin typeface="Greycliff CF Medium" pitchFamily="50" charset="0"/>
              </a:rPr>
              <a:t>Team summary</a:t>
            </a:r>
          </a:p>
          <a:p>
            <a:pPr marL="857250" lvl="1" indent="-342900">
              <a:lnSpc>
                <a:spcPct val="90000"/>
              </a:lnSpc>
              <a:spcAft>
                <a:spcPts val="600"/>
              </a:spcAft>
              <a:buFont typeface="Courier New" panose="02070309020205020404" pitchFamily="49" charset="0"/>
              <a:buChar char="o"/>
            </a:pPr>
            <a:r>
              <a:rPr lang="en-US" sz="2400" dirty="0">
                <a:latin typeface="Greycliff CF Medium" pitchFamily="50" charset="0"/>
              </a:rPr>
              <a:t>Mandatory training</a:t>
            </a:r>
          </a:p>
          <a:p>
            <a:pPr marL="857250" lvl="1" indent="-342900">
              <a:lnSpc>
                <a:spcPct val="90000"/>
              </a:lnSpc>
              <a:spcAft>
                <a:spcPts val="600"/>
              </a:spcAft>
              <a:buFont typeface="Courier New" panose="02070309020205020404" pitchFamily="49" charset="0"/>
              <a:buChar char="o"/>
            </a:pPr>
            <a:r>
              <a:rPr lang="en-US" sz="2400" dirty="0">
                <a:latin typeface="Greycliff CF Medium" pitchFamily="50" charset="0"/>
              </a:rPr>
              <a:t>Instructor-led training</a:t>
            </a:r>
          </a:p>
          <a:p>
            <a:pPr marL="857250" lvl="1" indent="-342900">
              <a:lnSpc>
                <a:spcPct val="90000"/>
              </a:lnSpc>
              <a:spcAft>
                <a:spcPts val="600"/>
              </a:spcAft>
              <a:buFont typeface="Courier New" panose="02070309020205020404" pitchFamily="49" charset="0"/>
              <a:buChar char="o"/>
            </a:pPr>
            <a:r>
              <a:rPr lang="en-US" sz="2400" dirty="0">
                <a:latin typeface="Greycliff CF Medium" pitchFamily="50" charset="0"/>
              </a:rPr>
              <a:t>Top learners</a:t>
            </a:r>
          </a:p>
          <a:p>
            <a:pPr marL="857250" lvl="1" indent="-342900">
              <a:lnSpc>
                <a:spcPct val="90000"/>
              </a:lnSpc>
              <a:spcAft>
                <a:spcPts val="600"/>
              </a:spcAft>
              <a:buFont typeface="Courier New" panose="02070309020205020404" pitchFamily="49" charset="0"/>
              <a:buChar char="o"/>
            </a:pPr>
            <a:r>
              <a:rPr lang="en-US" sz="2400" dirty="0">
                <a:latin typeface="Greycliff CF Medium" pitchFamily="50" charset="0"/>
              </a:rPr>
              <a:t>Competency checks</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Senior manager view</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Sharing courses as mandatory for your direct reports</a:t>
            </a:r>
          </a:p>
          <a:p>
            <a:pPr marL="400050" indent="-342900">
              <a:lnSpc>
                <a:spcPct val="90000"/>
              </a:lnSpc>
              <a:spcAft>
                <a:spcPts val="600"/>
              </a:spcAft>
              <a:buFont typeface="Arial" panose="020B0604020202020204" pitchFamily="34" charset="0"/>
              <a:buChar char="•"/>
            </a:pPr>
            <a:r>
              <a:rPr lang="en-US" sz="2400" dirty="0">
                <a:latin typeface="Greycliff CF Medium" pitchFamily="50" charset="0"/>
              </a:rPr>
              <a:t>FAQ &amp; Contacts</a:t>
            </a:r>
          </a:p>
        </p:txBody>
      </p:sp>
      <p:pic>
        <p:nvPicPr>
          <p:cNvPr id="6" name="Picture 5">
            <a:extLst>
              <a:ext uri="{FF2B5EF4-FFF2-40B4-BE49-F238E27FC236}">
                <a16:creationId xmlns:a16="http://schemas.microsoft.com/office/drawing/2014/main" id="{5D1C4FA4-574C-DBD0-3A17-FB27E59463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4749" y="755589"/>
            <a:ext cx="4910049" cy="5245370"/>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Tree>
    <p:extLst>
      <p:ext uri="{BB962C8B-B14F-4D97-AF65-F5344CB8AC3E}">
        <p14:creationId xmlns:p14="http://schemas.microsoft.com/office/powerpoint/2010/main" val="401102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4B7ED-9A6B-B2D4-93C6-E0428B39B848}"/>
              </a:ext>
            </a:extLst>
          </p:cNvPr>
          <p:cNvSpPr txBox="1"/>
          <p:nvPr/>
        </p:nvSpPr>
        <p:spPr>
          <a:xfrm>
            <a:off x="614422" y="759745"/>
            <a:ext cx="5231645" cy="655095"/>
          </a:xfrm>
          <a:prstGeom prst="rect">
            <a:avLst/>
          </a:prstGeom>
        </p:spPr>
        <p:txBody>
          <a:bodyPr vert="horz" lIns="91440" tIns="45720" rIns="91440" bIns="45720" rtlCol="0" anchor="ctr">
            <a:normAutofit fontScale="77500" lnSpcReduction="20000"/>
          </a:bodyPr>
          <a:lstStyle/>
          <a:p>
            <a:pPr>
              <a:lnSpc>
                <a:spcPct val="90000"/>
              </a:lnSpc>
              <a:spcBef>
                <a:spcPct val="0"/>
              </a:spcBef>
              <a:spcAft>
                <a:spcPts val="600"/>
              </a:spcAft>
            </a:pPr>
            <a:r>
              <a:rPr lang="en-US" sz="3600" b="1" dirty="0">
                <a:latin typeface="Greycliff CF Medium" pitchFamily="50" charset="0"/>
                <a:ea typeface="+mj-ea"/>
                <a:cs typeface="+mj-cs"/>
              </a:rPr>
              <a:t>Home – My Team Dashboard</a:t>
            </a:r>
            <a:endParaRPr lang="en-US" sz="3600" b="1" kern="1200" dirty="0">
              <a:solidFill>
                <a:schemeClr val="tx1"/>
              </a:solidFill>
              <a:latin typeface="Greycliff CF Medium" pitchFamily="50" charset="0"/>
              <a:ea typeface="+mj-ea"/>
              <a:cs typeface="+mj-cs"/>
            </a:endParaRPr>
          </a:p>
        </p:txBody>
      </p:sp>
      <p:sp>
        <p:nvSpPr>
          <p:cNvPr id="5" name="TextBox 4">
            <a:extLst>
              <a:ext uri="{FF2B5EF4-FFF2-40B4-BE49-F238E27FC236}">
                <a16:creationId xmlns:a16="http://schemas.microsoft.com/office/drawing/2014/main" id="{A343F956-18D5-0763-DD00-9CD083253646}"/>
              </a:ext>
            </a:extLst>
          </p:cNvPr>
          <p:cNvSpPr txBox="1"/>
          <p:nvPr/>
        </p:nvSpPr>
        <p:spPr>
          <a:xfrm>
            <a:off x="889902" y="1512563"/>
            <a:ext cx="4454984" cy="4703706"/>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On the home page of Learn you will find the </a:t>
            </a:r>
            <a:r>
              <a:rPr lang="en-US" sz="1400" i="1" dirty="0">
                <a:latin typeface="Greycliff CF Medium" pitchFamily="50" charset="0"/>
              </a:rPr>
              <a:t>My team </a:t>
            </a:r>
            <a:r>
              <a:rPr lang="en-US" sz="1400" dirty="0">
                <a:latin typeface="Greycliff CF Medium" pitchFamily="50" charset="0"/>
              </a:rPr>
              <a:t>dashboard.</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This dashboard shows a brief overview of your team’s current status and progress.</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Quickly access more detail or take action by selecting the buttons here to take you to the full  set of </a:t>
            </a:r>
            <a:r>
              <a:rPr lang="en-US" sz="1400" i="1" dirty="0">
                <a:latin typeface="Greycliff CF Medium" pitchFamily="50" charset="0"/>
              </a:rPr>
              <a:t>My team </a:t>
            </a:r>
            <a:r>
              <a:rPr lang="en-US" sz="1400" dirty="0">
                <a:latin typeface="Greycliff CF Medium" pitchFamily="50" charset="0"/>
              </a:rPr>
              <a:t>functions.</a:t>
            </a:r>
          </a:p>
          <a:p>
            <a:pPr>
              <a:lnSpc>
                <a:spcPct val="90000"/>
              </a:lnSpc>
              <a:spcAft>
                <a:spcPts val="600"/>
              </a:spcAft>
            </a:pPr>
            <a:endParaRPr lang="en-US" sz="1400" dirty="0">
              <a:latin typeface="Greycliff CF Medium" pitchFamily="50" charset="0"/>
            </a:endParaRPr>
          </a:p>
          <a:p>
            <a:pPr>
              <a:lnSpc>
                <a:spcPct val="90000"/>
              </a:lnSpc>
              <a:spcAft>
                <a:spcPts val="600"/>
              </a:spcAft>
            </a:pPr>
            <a:endParaRPr lang="en-US" sz="1400" dirty="0">
              <a:latin typeface="Greycliff CF Medium" pitchFamily="50" charset="0"/>
            </a:endParaRPr>
          </a:p>
        </p:txBody>
      </p:sp>
      <p:pic>
        <p:nvPicPr>
          <p:cNvPr id="6" name="Picture 5">
            <a:extLst>
              <a:ext uri="{FF2B5EF4-FFF2-40B4-BE49-F238E27FC236}">
                <a16:creationId xmlns:a16="http://schemas.microsoft.com/office/drawing/2014/main" id="{8723D848-2ACC-8BFA-CF6D-FA3BF9367BF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0" y="422275"/>
            <a:ext cx="5629028" cy="6013450"/>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8" name="Rectangle 7">
            <a:extLst>
              <a:ext uri="{FF2B5EF4-FFF2-40B4-BE49-F238E27FC236}">
                <a16:creationId xmlns:a16="http://schemas.microsoft.com/office/drawing/2014/main" id="{91644987-9C28-9008-2D23-3F2D26C70CA5}"/>
              </a:ext>
            </a:extLst>
          </p:cNvPr>
          <p:cNvSpPr/>
          <p:nvPr/>
        </p:nvSpPr>
        <p:spPr>
          <a:xfrm>
            <a:off x="6973814" y="577257"/>
            <a:ext cx="362091" cy="196231"/>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FBA243B-0C44-57D3-B55F-490953AF95AC}"/>
              </a:ext>
            </a:extLst>
          </p:cNvPr>
          <p:cNvSpPr/>
          <p:nvPr/>
        </p:nvSpPr>
        <p:spPr>
          <a:xfrm>
            <a:off x="6299145" y="3429000"/>
            <a:ext cx="5222737" cy="1091381"/>
          </a:xfrm>
          <a:prstGeom prst="rect">
            <a:avLst/>
          </a:prstGeom>
          <a:noFill/>
          <a:ln w="381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10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screenshot of a computer&#10;&#10;Description automatically generated with medium confidence">
            <a:extLst>
              <a:ext uri="{FF2B5EF4-FFF2-40B4-BE49-F238E27FC236}">
                <a16:creationId xmlns:a16="http://schemas.microsoft.com/office/drawing/2014/main" id="{09E26B7F-E73D-CCA7-7F4B-C5D8C8A30211}"/>
              </a:ext>
            </a:extLst>
          </p:cNvPr>
          <p:cNvPicPr>
            <a:picLocks noChangeAspect="1"/>
          </p:cNvPicPr>
          <p:nvPr/>
        </p:nvPicPr>
        <p:blipFill>
          <a:blip r:embed="rId2"/>
          <a:stretch>
            <a:fillRect/>
          </a:stretch>
        </p:blipFill>
        <p:spPr>
          <a:xfrm>
            <a:off x="6978499" y="1147562"/>
            <a:ext cx="4838725" cy="5366235"/>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2" name="Picture 1" descr="Graphical user interface&#10;&#10;Description automatically generated">
            <a:extLst>
              <a:ext uri="{FF2B5EF4-FFF2-40B4-BE49-F238E27FC236}">
                <a16:creationId xmlns:a16="http://schemas.microsoft.com/office/drawing/2014/main" id="{ED8EBDC0-F771-86F1-FC19-7B2A9283C0D9}"/>
              </a:ext>
            </a:extLst>
          </p:cNvPr>
          <p:cNvPicPr>
            <a:picLocks noChangeAspect="1"/>
          </p:cNvPicPr>
          <p:nvPr/>
        </p:nvPicPr>
        <p:blipFill>
          <a:blip r:embed="rId3"/>
          <a:stretch>
            <a:fillRect/>
          </a:stretch>
        </p:blipFill>
        <p:spPr>
          <a:xfrm>
            <a:off x="854118" y="3294611"/>
            <a:ext cx="5731510" cy="2588895"/>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4" name="TextBox 3">
            <a:extLst>
              <a:ext uri="{FF2B5EF4-FFF2-40B4-BE49-F238E27FC236}">
                <a16:creationId xmlns:a16="http://schemas.microsoft.com/office/drawing/2014/main" id="{8904B7ED-9A6B-B2D4-93C6-E0428B39B848}"/>
              </a:ext>
            </a:extLst>
          </p:cNvPr>
          <p:cNvSpPr txBox="1"/>
          <p:nvPr/>
        </p:nvSpPr>
        <p:spPr>
          <a:xfrm>
            <a:off x="614422" y="749162"/>
            <a:ext cx="6864064" cy="6604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Greycliff CF Medium" pitchFamily="50" charset="0"/>
                <a:ea typeface="+mj-ea"/>
                <a:cs typeface="+mj-cs"/>
              </a:rPr>
              <a:t>My Team functions: Team Summary </a:t>
            </a:r>
          </a:p>
        </p:txBody>
      </p:sp>
      <p:sp>
        <p:nvSpPr>
          <p:cNvPr id="20" name="Arrow: Bent 19">
            <a:extLst>
              <a:ext uri="{FF2B5EF4-FFF2-40B4-BE49-F238E27FC236}">
                <a16:creationId xmlns:a16="http://schemas.microsoft.com/office/drawing/2014/main" id="{8F217823-EF31-CADC-4D13-6A47A2EF7D32}"/>
              </a:ext>
            </a:extLst>
          </p:cNvPr>
          <p:cNvSpPr/>
          <p:nvPr/>
        </p:nvSpPr>
        <p:spPr>
          <a:xfrm flipV="1">
            <a:off x="1713603" y="5651434"/>
            <a:ext cx="5300678" cy="520085"/>
          </a:xfrm>
          <a:prstGeom prst="bentArrow">
            <a:avLst>
              <a:gd name="adj1" fmla="val 8723"/>
              <a:gd name="adj2" fmla="val 18466"/>
              <a:gd name="adj3" fmla="val 38814"/>
              <a:gd name="adj4" fmla="val 43750"/>
            </a:avLst>
          </a:prstGeom>
          <a:solidFill>
            <a:srgbClr val="F00080"/>
          </a:solidFill>
          <a:ln>
            <a:solidFill>
              <a:srgbClr val="F00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a:extLst>
              <a:ext uri="{FF2B5EF4-FFF2-40B4-BE49-F238E27FC236}">
                <a16:creationId xmlns:a16="http://schemas.microsoft.com/office/drawing/2014/main" id="{7C150F1E-07EB-0BEE-7957-74006584C1D2}"/>
              </a:ext>
            </a:extLst>
          </p:cNvPr>
          <p:cNvSpPr txBox="1"/>
          <p:nvPr/>
        </p:nvSpPr>
        <p:spPr>
          <a:xfrm>
            <a:off x="889901" y="1512562"/>
            <a:ext cx="5659945" cy="2035310"/>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Access a full summary of your team members’ learning by selecting </a:t>
            </a:r>
            <a:r>
              <a:rPr lang="en-US" sz="1400" i="1" dirty="0">
                <a:latin typeface="Greycliff CF Medium" pitchFamily="50" charset="0"/>
              </a:rPr>
              <a:t>My team</a:t>
            </a:r>
            <a:r>
              <a:rPr lang="en-US" sz="1400" dirty="0">
                <a:latin typeface="Greycliff CF Medium" pitchFamily="50" charset="0"/>
              </a:rPr>
              <a:t>  from the ribbon along the top of any screen in Learn.</a:t>
            </a:r>
          </a:p>
          <a:p>
            <a:pPr>
              <a:lnSpc>
                <a:spcPct val="90000"/>
              </a:lnSpc>
              <a:spcAft>
                <a:spcPts val="600"/>
              </a:spcAft>
            </a:pPr>
            <a:r>
              <a:rPr lang="en-US" sz="1400" dirty="0">
                <a:latin typeface="Greycliff CF Medium" pitchFamily="50" charset="0"/>
              </a:rPr>
              <a:t>Here you will see an overview of each of your team members’ mandatory learning status. </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Select the name of a team member to see more detailed information and to </a:t>
            </a:r>
            <a:r>
              <a:rPr lang="en-US" sz="1400" i="1" dirty="0">
                <a:latin typeface="Greycliff CF Medium" pitchFamily="50" charset="0"/>
              </a:rPr>
              <a:t>Give Kudos</a:t>
            </a:r>
            <a:r>
              <a:rPr lang="en-US" sz="1400" dirty="0">
                <a:latin typeface="Greycliff CF Medium" pitchFamily="50" charset="0"/>
              </a:rPr>
              <a:t> to learners that are doing well.</a:t>
            </a:r>
          </a:p>
          <a:p>
            <a:pPr>
              <a:lnSpc>
                <a:spcPct val="90000"/>
              </a:lnSpc>
              <a:spcAft>
                <a:spcPts val="600"/>
              </a:spcAft>
            </a:pPr>
            <a:endParaRPr lang="en-US" sz="1400" dirty="0">
              <a:latin typeface="Greycliff CF Medium" pitchFamily="50" charset="0"/>
            </a:endParaRPr>
          </a:p>
          <a:p>
            <a:pPr>
              <a:lnSpc>
                <a:spcPct val="90000"/>
              </a:lnSpc>
              <a:spcAft>
                <a:spcPts val="600"/>
              </a:spcAft>
            </a:pPr>
            <a:endParaRPr lang="en-US" sz="1400" dirty="0">
              <a:latin typeface="Greycliff CF Medium" pitchFamily="50" charset="0"/>
            </a:endParaRPr>
          </a:p>
        </p:txBody>
      </p:sp>
      <p:sp>
        <p:nvSpPr>
          <p:cNvPr id="10" name="Rectangle 9">
            <a:extLst>
              <a:ext uri="{FF2B5EF4-FFF2-40B4-BE49-F238E27FC236}">
                <a16:creationId xmlns:a16="http://schemas.microsoft.com/office/drawing/2014/main" id="{B1D9228B-3AB8-7B04-9E42-555833432C8B}"/>
              </a:ext>
            </a:extLst>
          </p:cNvPr>
          <p:cNvSpPr/>
          <p:nvPr/>
        </p:nvSpPr>
        <p:spPr>
          <a:xfrm>
            <a:off x="4191001" y="3413956"/>
            <a:ext cx="406170" cy="193897"/>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7D0C92F-5B16-13ED-59F8-EFEB9FD19BA0}"/>
              </a:ext>
            </a:extLst>
          </p:cNvPr>
          <p:cNvSpPr/>
          <p:nvPr/>
        </p:nvSpPr>
        <p:spPr>
          <a:xfrm>
            <a:off x="11258555" y="1846488"/>
            <a:ext cx="512643" cy="417739"/>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B371265-E3A7-CBEF-6F2B-23F6D45BDE55}"/>
              </a:ext>
            </a:extLst>
          </p:cNvPr>
          <p:cNvSpPr/>
          <p:nvPr/>
        </p:nvSpPr>
        <p:spPr>
          <a:xfrm>
            <a:off x="1001487" y="4251693"/>
            <a:ext cx="690344" cy="227561"/>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041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BA742635-971B-915D-9BE3-317E60EEC1F4}"/>
              </a:ext>
            </a:extLst>
          </p:cNvPr>
          <p:cNvPicPr>
            <a:picLocks noChangeAspect="1"/>
          </p:cNvPicPr>
          <p:nvPr/>
        </p:nvPicPr>
        <p:blipFill>
          <a:blip r:embed="rId2"/>
          <a:stretch>
            <a:fillRect/>
          </a:stretch>
        </p:blipFill>
        <p:spPr>
          <a:xfrm>
            <a:off x="1237326" y="3312899"/>
            <a:ext cx="4965094" cy="3094795"/>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6" name="Picture 5">
            <a:extLst>
              <a:ext uri="{FF2B5EF4-FFF2-40B4-BE49-F238E27FC236}">
                <a16:creationId xmlns:a16="http://schemas.microsoft.com/office/drawing/2014/main" id="{5F8DF50C-74FE-82C1-C019-44AC54DB6956}"/>
              </a:ext>
            </a:extLst>
          </p:cNvPr>
          <p:cNvPicPr>
            <a:picLocks noChangeAspect="1"/>
          </p:cNvPicPr>
          <p:nvPr/>
        </p:nvPicPr>
        <p:blipFill rotWithShape="1">
          <a:blip r:embed="rId3"/>
          <a:srcRect l="16815" t="32887" r="15089" b="22368"/>
          <a:stretch/>
        </p:blipFill>
        <p:spPr>
          <a:xfrm>
            <a:off x="7328811" y="1584689"/>
            <a:ext cx="3902926" cy="1610467"/>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7" name="Picture 6" descr="Graphical user interface, text, application&#10;&#10;Description automatically generated">
            <a:extLst>
              <a:ext uri="{FF2B5EF4-FFF2-40B4-BE49-F238E27FC236}">
                <a16:creationId xmlns:a16="http://schemas.microsoft.com/office/drawing/2014/main" id="{E3D5C2CA-DBE5-9624-782E-ED9B529FB99F}"/>
              </a:ext>
            </a:extLst>
          </p:cNvPr>
          <p:cNvPicPr>
            <a:picLocks noChangeAspect="1"/>
          </p:cNvPicPr>
          <p:nvPr/>
        </p:nvPicPr>
        <p:blipFill rotWithShape="1">
          <a:blip r:embed="rId4"/>
          <a:srcRect l="10314" t="13687" r="7667" b="2883"/>
          <a:stretch/>
        </p:blipFill>
        <p:spPr>
          <a:xfrm>
            <a:off x="6929826" y="3523211"/>
            <a:ext cx="4700896" cy="2990586"/>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4" name="TextBox 3">
            <a:extLst>
              <a:ext uri="{FF2B5EF4-FFF2-40B4-BE49-F238E27FC236}">
                <a16:creationId xmlns:a16="http://schemas.microsoft.com/office/drawing/2014/main" id="{8904B7ED-9A6B-B2D4-93C6-E0428B39B848}"/>
              </a:ext>
            </a:extLst>
          </p:cNvPr>
          <p:cNvSpPr txBox="1"/>
          <p:nvPr/>
        </p:nvSpPr>
        <p:spPr>
          <a:xfrm>
            <a:off x="614421" y="749162"/>
            <a:ext cx="7190636" cy="6604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Greycliff CF Medium" pitchFamily="50" charset="0"/>
                <a:ea typeface="+mj-ea"/>
                <a:cs typeface="+mj-cs"/>
              </a:rPr>
              <a:t>My Team functions: Mandatory Training</a:t>
            </a:r>
          </a:p>
        </p:txBody>
      </p:sp>
      <p:sp>
        <p:nvSpPr>
          <p:cNvPr id="21" name="Arrow: Right 20">
            <a:extLst>
              <a:ext uri="{FF2B5EF4-FFF2-40B4-BE49-F238E27FC236}">
                <a16:creationId xmlns:a16="http://schemas.microsoft.com/office/drawing/2014/main" id="{470AFBAE-1474-A2CE-6C5A-BC7B56C69703}"/>
              </a:ext>
            </a:extLst>
          </p:cNvPr>
          <p:cNvSpPr/>
          <p:nvPr/>
        </p:nvSpPr>
        <p:spPr>
          <a:xfrm rot="18677146">
            <a:off x="5511752" y="3610968"/>
            <a:ext cx="2656067" cy="197983"/>
          </a:xfrm>
          <a:prstGeom prst="rightArrow">
            <a:avLst>
              <a:gd name="adj1" fmla="val 21372"/>
              <a:gd name="adj2" fmla="val 67984"/>
            </a:avLst>
          </a:prstGeom>
          <a:solidFill>
            <a:srgbClr val="F00080"/>
          </a:solidFill>
          <a:ln>
            <a:solidFill>
              <a:srgbClr val="F00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C150F1E-07EB-0BEE-7957-74006584C1D2}"/>
              </a:ext>
            </a:extLst>
          </p:cNvPr>
          <p:cNvSpPr txBox="1"/>
          <p:nvPr/>
        </p:nvSpPr>
        <p:spPr>
          <a:xfrm>
            <a:off x="889901" y="1503418"/>
            <a:ext cx="5659945" cy="1966143"/>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In the </a:t>
            </a:r>
            <a:r>
              <a:rPr lang="en-US" sz="1400" i="1" dirty="0">
                <a:latin typeface="Greycliff CF Medium" pitchFamily="50" charset="0"/>
              </a:rPr>
              <a:t>Mandatory training </a:t>
            </a:r>
            <a:r>
              <a:rPr lang="en-US" sz="1400" dirty="0">
                <a:latin typeface="Greycliff CF Medium" pitchFamily="50" charset="0"/>
              </a:rPr>
              <a:t> tab, you will find all courses that have been assigned as mandatory for your team with a quick view of how close your team are to full compliance and which team members have not yet completed the course.</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Use the </a:t>
            </a:r>
            <a:r>
              <a:rPr lang="en-US" sz="1400" i="1" dirty="0">
                <a:latin typeface="Greycliff CF Medium" pitchFamily="50" charset="0"/>
              </a:rPr>
              <a:t>See all</a:t>
            </a:r>
            <a:r>
              <a:rPr lang="en-US" sz="1400" dirty="0">
                <a:latin typeface="Greycliff CF Medium" pitchFamily="50" charset="0"/>
              </a:rPr>
              <a:t>  and </a:t>
            </a:r>
            <a:r>
              <a:rPr lang="en-US" sz="1400" i="1" dirty="0">
                <a:latin typeface="Greycliff CF Medium" pitchFamily="50" charset="0"/>
              </a:rPr>
              <a:t>Send reminder</a:t>
            </a:r>
            <a:r>
              <a:rPr lang="en-US" sz="1400" dirty="0">
                <a:latin typeface="Greycliff CF Medium" pitchFamily="50" charset="0"/>
              </a:rPr>
              <a:t>  buttons to keep track of anything outstanding and to remind your team to complete these courses.</a:t>
            </a:r>
          </a:p>
          <a:p>
            <a:pPr>
              <a:lnSpc>
                <a:spcPct val="90000"/>
              </a:lnSpc>
              <a:spcAft>
                <a:spcPts val="600"/>
              </a:spcAft>
            </a:pPr>
            <a:endParaRPr lang="en-US" sz="1400" dirty="0">
              <a:latin typeface="Greycliff CF Medium" pitchFamily="50" charset="0"/>
            </a:endParaRPr>
          </a:p>
        </p:txBody>
      </p:sp>
      <p:sp>
        <p:nvSpPr>
          <p:cNvPr id="10" name="Rectangle 9">
            <a:extLst>
              <a:ext uri="{FF2B5EF4-FFF2-40B4-BE49-F238E27FC236}">
                <a16:creationId xmlns:a16="http://schemas.microsoft.com/office/drawing/2014/main" id="{B1D9228B-3AB8-7B04-9E42-555833432C8B}"/>
              </a:ext>
            </a:extLst>
          </p:cNvPr>
          <p:cNvSpPr/>
          <p:nvPr/>
        </p:nvSpPr>
        <p:spPr>
          <a:xfrm>
            <a:off x="4086067" y="3404524"/>
            <a:ext cx="406170" cy="193897"/>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FCFE27-E308-77E6-A2FF-B554CD80F63F}"/>
              </a:ext>
            </a:extLst>
          </p:cNvPr>
          <p:cNvSpPr/>
          <p:nvPr/>
        </p:nvSpPr>
        <p:spPr>
          <a:xfrm>
            <a:off x="1983399" y="4142050"/>
            <a:ext cx="690344" cy="227561"/>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20BB53EC-7C5B-E60F-B22D-C18AEEF63EB5}"/>
              </a:ext>
            </a:extLst>
          </p:cNvPr>
          <p:cNvSpPr/>
          <p:nvPr/>
        </p:nvSpPr>
        <p:spPr>
          <a:xfrm>
            <a:off x="5995641" y="4778766"/>
            <a:ext cx="1291705" cy="214193"/>
          </a:xfrm>
          <a:prstGeom prst="rightArrow">
            <a:avLst>
              <a:gd name="adj1" fmla="val 21372"/>
              <a:gd name="adj2" fmla="val 67984"/>
            </a:avLst>
          </a:prstGeom>
          <a:solidFill>
            <a:srgbClr val="F00080"/>
          </a:solidFill>
          <a:ln>
            <a:solidFill>
              <a:srgbClr val="F000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430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4B7ED-9A6B-B2D4-93C6-E0428B39B848}"/>
              </a:ext>
            </a:extLst>
          </p:cNvPr>
          <p:cNvSpPr txBox="1"/>
          <p:nvPr/>
        </p:nvSpPr>
        <p:spPr>
          <a:xfrm>
            <a:off x="614421" y="749161"/>
            <a:ext cx="7459062" cy="6604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Greycliff CF Medium" pitchFamily="50" charset="0"/>
                <a:ea typeface="+mj-ea"/>
                <a:cs typeface="+mj-cs"/>
              </a:rPr>
              <a:t>My Team functions: Instructor-led Training</a:t>
            </a:r>
          </a:p>
        </p:txBody>
      </p:sp>
      <p:sp>
        <p:nvSpPr>
          <p:cNvPr id="3" name="TextBox 2">
            <a:extLst>
              <a:ext uri="{FF2B5EF4-FFF2-40B4-BE49-F238E27FC236}">
                <a16:creationId xmlns:a16="http://schemas.microsoft.com/office/drawing/2014/main" id="{7C150F1E-07EB-0BEE-7957-74006584C1D2}"/>
              </a:ext>
            </a:extLst>
          </p:cNvPr>
          <p:cNvSpPr txBox="1"/>
          <p:nvPr/>
        </p:nvSpPr>
        <p:spPr>
          <a:xfrm>
            <a:off x="597301" y="4973818"/>
            <a:ext cx="5659945" cy="1791192"/>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The </a:t>
            </a:r>
            <a:r>
              <a:rPr lang="en-US" sz="1400" i="1" dirty="0">
                <a:latin typeface="Greycliff CF Medium" pitchFamily="50" charset="0"/>
              </a:rPr>
              <a:t>Instructor-led training</a:t>
            </a:r>
            <a:r>
              <a:rPr lang="en-US" sz="1400" dirty="0">
                <a:latin typeface="Greycliff CF Medium" pitchFamily="50" charset="0"/>
              </a:rPr>
              <a:t>  tab allows you to view any upcoming event bookings for your team as well as mandatory courses for which they do not currently have a booking.</a:t>
            </a:r>
          </a:p>
          <a:p>
            <a:pPr>
              <a:lnSpc>
                <a:spcPct val="90000"/>
              </a:lnSpc>
              <a:spcAft>
                <a:spcPts val="600"/>
              </a:spcAft>
            </a:pPr>
            <a:endParaRPr lang="en-US" sz="400" dirty="0">
              <a:latin typeface="Greycliff CF Medium" pitchFamily="50" charset="0"/>
            </a:endParaRPr>
          </a:p>
          <a:p>
            <a:pPr>
              <a:lnSpc>
                <a:spcPct val="90000"/>
              </a:lnSpc>
              <a:spcAft>
                <a:spcPts val="600"/>
              </a:spcAft>
            </a:pPr>
            <a:r>
              <a:rPr lang="en-US" sz="1400" dirty="0">
                <a:latin typeface="Greycliff CF Medium" pitchFamily="50" charset="0"/>
              </a:rPr>
              <a:t>You can make a booking on behalf of your team member here by selecting the </a:t>
            </a:r>
            <a:r>
              <a:rPr lang="en-US" sz="1400" i="1" dirty="0">
                <a:latin typeface="Greycliff CF Medium" pitchFamily="50" charset="0"/>
              </a:rPr>
              <a:t>Make booking</a:t>
            </a:r>
            <a:r>
              <a:rPr lang="en-US" sz="1400" dirty="0">
                <a:latin typeface="Greycliff CF Medium" pitchFamily="50" charset="0"/>
              </a:rPr>
              <a:t>  button and following the simple 3-step process. </a:t>
            </a:r>
          </a:p>
          <a:p>
            <a:pPr>
              <a:lnSpc>
                <a:spcPct val="90000"/>
              </a:lnSpc>
              <a:spcAft>
                <a:spcPts val="600"/>
              </a:spcAft>
            </a:pPr>
            <a:endParaRPr lang="en-US" sz="1400" dirty="0">
              <a:latin typeface="Greycliff CF Medium" pitchFamily="50" charset="0"/>
            </a:endParaRPr>
          </a:p>
        </p:txBody>
      </p:sp>
      <p:pic>
        <p:nvPicPr>
          <p:cNvPr id="2" name="Picture 1" descr="Graphical user interface, application, Teams&#10;&#10;Description automatically generated">
            <a:extLst>
              <a:ext uri="{FF2B5EF4-FFF2-40B4-BE49-F238E27FC236}">
                <a16:creationId xmlns:a16="http://schemas.microsoft.com/office/drawing/2014/main" id="{41743B95-D047-3D44-4FA1-5187760729D7}"/>
              </a:ext>
            </a:extLst>
          </p:cNvPr>
          <p:cNvPicPr>
            <a:picLocks noChangeAspect="1"/>
          </p:cNvPicPr>
          <p:nvPr/>
        </p:nvPicPr>
        <p:blipFill>
          <a:blip r:embed="rId2"/>
          <a:stretch>
            <a:fillRect/>
          </a:stretch>
        </p:blipFill>
        <p:spPr>
          <a:xfrm>
            <a:off x="614421" y="1567113"/>
            <a:ext cx="4174092" cy="3129413"/>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12" name="Picture 11" descr="Graphical user interface, application&#10;&#10;Description automatically generated">
            <a:extLst>
              <a:ext uri="{FF2B5EF4-FFF2-40B4-BE49-F238E27FC236}">
                <a16:creationId xmlns:a16="http://schemas.microsoft.com/office/drawing/2014/main" id="{3B1FB482-BD60-4685-A21F-306DD888C2F1}"/>
              </a:ext>
            </a:extLst>
          </p:cNvPr>
          <p:cNvPicPr>
            <a:picLocks noChangeAspect="1"/>
          </p:cNvPicPr>
          <p:nvPr/>
        </p:nvPicPr>
        <p:blipFill rotWithShape="1">
          <a:blip r:embed="rId3"/>
          <a:srcRect b="13577"/>
          <a:stretch/>
        </p:blipFill>
        <p:spPr>
          <a:xfrm>
            <a:off x="5769304" y="1400488"/>
            <a:ext cx="4699503" cy="2645363"/>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19" name="Picture 18" descr="Graphical user interface, application&#10;&#10;Description automatically generated">
            <a:extLst>
              <a:ext uri="{FF2B5EF4-FFF2-40B4-BE49-F238E27FC236}">
                <a16:creationId xmlns:a16="http://schemas.microsoft.com/office/drawing/2014/main" id="{D5F40896-475C-9715-7F02-22CC8ECD99E1}"/>
              </a:ext>
            </a:extLst>
          </p:cNvPr>
          <p:cNvPicPr>
            <a:picLocks noChangeAspect="1"/>
          </p:cNvPicPr>
          <p:nvPr/>
        </p:nvPicPr>
        <p:blipFill>
          <a:blip r:embed="rId4"/>
          <a:stretch>
            <a:fillRect/>
          </a:stretch>
        </p:blipFill>
        <p:spPr>
          <a:xfrm>
            <a:off x="6372424" y="2961290"/>
            <a:ext cx="5001476" cy="2645363"/>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22" name="Picture 21" descr="Graphical user interface, application, Teams&#10;&#10;Description automatically generated">
            <a:extLst>
              <a:ext uri="{FF2B5EF4-FFF2-40B4-BE49-F238E27FC236}">
                <a16:creationId xmlns:a16="http://schemas.microsoft.com/office/drawing/2014/main" id="{8E9505BA-C26B-229F-4327-DE992B35F62C}"/>
              </a:ext>
            </a:extLst>
          </p:cNvPr>
          <p:cNvPicPr>
            <a:picLocks noChangeAspect="1"/>
          </p:cNvPicPr>
          <p:nvPr/>
        </p:nvPicPr>
        <p:blipFill rotWithShape="1">
          <a:blip r:embed="rId5"/>
          <a:srcRect l="-1" r="5809" b="27476"/>
          <a:stretch/>
        </p:blipFill>
        <p:spPr>
          <a:xfrm>
            <a:off x="7684480" y="4598554"/>
            <a:ext cx="4507520" cy="2259445"/>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10" name="Rectangle 9">
            <a:extLst>
              <a:ext uri="{FF2B5EF4-FFF2-40B4-BE49-F238E27FC236}">
                <a16:creationId xmlns:a16="http://schemas.microsoft.com/office/drawing/2014/main" id="{B1D9228B-3AB8-7B04-9E42-555833432C8B}"/>
              </a:ext>
            </a:extLst>
          </p:cNvPr>
          <p:cNvSpPr/>
          <p:nvPr/>
        </p:nvSpPr>
        <p:spPr>
          <a:xfrm>
            <a:off x="3013645" y="1616291"/>
            <a:ext cx="360491" cy="194221"/>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eft Brace 13">
            <a:extLst>
              <a:ext uri="{FF2B5EF4-FFF2-40B4-BE49-F238E27FC236}">
                <a16:creationId xmlns:a16="http://schemas.microsoft.com/office/drawing/2014/main" id="{285AE859-F12F-9B6A-DE6E-1266FC3E2F6E}"/>
              </a:ext>
            </a:extLst>
          </p:cNvPr>
          <p:cNvSpPr/>
          <p:nvPr/>
        </p:nvSpPr>
        <p:spPr>
          <a:xfrm>
            <a:off x="4699069" y="1400488"/>
            <a:ext cx="1065105" cy="3296038"/>
          </a:xfrm>
          <a:prstGeom prst="leftBrace">
            <a:avLst>
              <a:gd name="adj1" fmla="val 8333"/>
              <a:gd name="adj2" fmla="val 95479"/>
            </a:avLst>
          </a:prstGeom>
          <a:noFill/>
          <a:ln w="22225">
            <a:solidFill>
              <a:srgbClr val="F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ectangle 7">
            <a:extLst>
              <a:ext uri="{FF2B5EF4-FFF2-40B4-BE49-F238E27FC236}">
                <a16:creationId xmlns:a16="http://schemas.microsoft.com/office/drawing/2014/main" id="{DBFCFE27-E308-77E6-A2FF-B554CD80F63F}"/>
              </a:ext>
            </a:extLst>
          </p:cNvPr>
          <p:cNvSpPr/>
          <p:nvPr/>
        </p:nvSpPr>
        <p:spPr>
          <a:xfrm>
            <a:off x="1876189" y="2245574"/>
            <a:ext cx="690344" cy="227561"/>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571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D7BF86-5983-9150-5615-3021D76F448D}"/>
              </a:ext>
            </a:extLst>
          </p:cNvPr>
          <p:cNvPicPr>
            <a:picLocks noChangeAspect="1"/>
          </p:cNvPicPr>
          <p:nvPr/>
        </p:nvPicPr>
        <p:blipFill>
          <a:blip r:embed="rId2"/>
          <a:stretch>
            <a:fillRect/>
          </a:stretch>
        </p:blipFill>
        <p:spPr>
          <a:xfrm>
            <a:off x="697441" y="3274534"/>
            <a:ext cx="5731510" cy="2343150"/>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7" name="Picture 6" descr="Graphical user interface, application, Teams&#10;&#10;Description automatically generated">
            <a:extLst>
              <a:ext uri="{FF2B5EF4-FFF2-40B4-BE49-F238E27FC236}">
                <a16:creationId xmlns:a16="http://schemas.microsoft.com/office/drawing/2014/main" id="{BF1B1C55-2E69-878C-B228-84785FBA1272}"/>
              </a:ext>
            </a:extLst>
          </p:cNvPr>
          <p:cNvPicPr>
            <a:picLocks noChangeAspect="1"/>
          </p:cNvPicPr>
          <p:nvPr/>
        </p:nvPicPr>
        <p:blipFill rotWithShape="1">
          <a:blip r:embed="rId3"/>
          <a:srcRect l="9101" t="29731" r="10143"/>
          <a:stretch/>
        </p:blipFill>
        <p:spPr>
          <a:xfrm>
            <a:off x="7041823" y="3428999"/>
            <a:ext cx="4628560" cy="2082469"/>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4" name="TextBox 3">
            <a:extLst>
              <a:ext uri="{FF2B5EF4-FFF2-40B4-BE49-F238E27FC236}">
                <a16:creationId xmlns:a16="http://schemas.microsoft.com/office/drawing/2014/main" id="{8904B7ED-9A6B-B2D4-93C6-E0428B39B848}"/>
              </a:ext>
            </a:extLst>
          </p:cNvPr>
          <p:cNvSpPr txBox="1"/>
          <p:nvPr/>
        </p:nvSpPr>
        <p:spPr>
          <a:xfrm>
            <a:off x="614421" y="749161"/>
            <a:ext cx="7459062" cy="66047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dirty="0">
                <a:solidFill>
                  <a:schemeClr val="tx1"/>
                </a:solidFill>
                <a:latin typeface="Greycliff CF Medium" pitchFamily="50" charset="0"/>
                <a:ea typeface="+mj-ea"/>
                <a:cs typeface="+mj-cs"/>
              </a:rPr>
              <a:t>My Team functions: Top Learners</a:t>
            </a:r>
          </a:p>
        </p:txBody>
      </p:sp>
      <p:sp>
        <p:nvSpPr>
          <p:cNvPr id="10" name="Rectangle 9">
            <a:extLst>
              <a:ext uri="{FF2B5EF4-FFF2-40B4-BE49-F238E27FC236}">
                <a16:creationId xmlns:a16="http://schemas.microsoft.com/office/drawing/2014/main" id="{B1D9228B-3AB8-7B04-9E42-555833432C8B}"/>
              </a:ext>
            </a:extLst>
          </p:cNvPr>
          <p:cNvSpPr/>
          <p:nvPr/>
        </p:nvSpPr>
        <p:spPr>
          <a:xfrm>
            <a:off x="4042583" y="3374151"/>
            <a:ext cx="406170" cy="193897"/>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7D0C92F-5B16-13ED-59F8-EFEB9FD19BA0}"/>
              </a:ext>
            </a:extLst>
          </p:cNvPr>
          <p:cNvSpPr/>
          <p:nvPr/>
        </p:nvSpPr>
        <p:spPr>
          <a:xfrm>
            <a:off x="5717281" y="4894401"/>
            <a:ext cx="512643" cy="525438"/>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FCFE27-E308-77E6-A2FF-B554CD80F63F}"/>
              </a:ext>
            </a:extLst>
          </p:cNvPr>
          <p:cNvSpPr/>
          <p:nvPr/>
        </p:nvSpPr>
        <p:spPr>
          <a:xfrm>
            <a:off x="3356488" y="4230030"/>
            <a:ext cx="621624" cy="227561"/>
          </a:xfrm>
          <a:prstGeom prst="rect">
            <a:avLst/>
          </a:prstGeom>
          <a:noFill/>
          <a:ln w="25400">
            <a:solidFill>
              <a:srgbClr val="F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118FA0F4-09ED-8799-262A-B6EB136A599C}"/>
              </a:ext>
            </a:extLst>
          </p:cNvPr>
          <p:cNvSpPr txBox="1"/>
          <p:nvPr/>
        </p:nvSpPr>
        <p:spPr>
          <a:xfrm>
            <a:off x="889901" y="1503419"/>
            <a:ext cx="10431691" cy="1636316"/>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In the </a:t>
            </a:r>
            <a:r>
              <a:rPr lang="en-US" sz="1400" i="1" dirty="0">
                <a:latin typeface="Greycliff CF Medium" pitchFamily="50" charset="0"/>
              </a:rPr>
              <a:t>Top learners  </a:t>
            </a:r>
            <a:r>
              <a:rPr lang="en-US" sz="1400" dirty="0">
                <a:latin typeface="Greycliff CF Medium" pitchFamily="50" charset="0"/>
              </a:rPr>
              <a:t>tab, you will find details of the top learners in your team. This is based on amount of time spent learning and how much progress they have made. You can expand the time frame you are looking at from the past month to the past quarter or year.</a:t>
            </a:r>
          </a:p>
          <a:p>
            <a:pPr>
              <a:lnSpc>
                <a:spcPct val="90000"/>
              </a:lnSpc>
              <a:spcAft>
                <a:spcPts val="600"/>
              </a:spcAft>
            </a:pPr>
            <a:endParaRPr lang="en-US" sz="600" dirty="0">
              <a:latin typeface="Greycliff CF Medium" pitchFamily="50" charset="0"/>
            </a:endParaRPr>
          </a:p>
          <a:p>
            <a:pPr>
              <a:lnSpc>
                <a:spcPct val="90000"/>
              </a:lnSpc>
              <a:spcAft>
                <a:spcPts val="600"/>
              </a:spcAft>
            </a:pPr>
            <a:r>
              <a:rPr lang="en-US" sz="1400" dirty="0">
                <a:latin typeface="Greycliff CF Medium" pitchFamily="50" charset="0"/>
              </a:rPr>
              <a:t>Use the easy access </a:t>
            </a:r>
            <a:r>
              <a:rPr lang="en-US" sz="1400" i="1" dirty="0">
                <a:latin typeface="Greycliff CF Medium" pitchFamily="50" charset="0"/>
              </a:rPr>
              <a:t>Give kudos  </a:t>
            </a:r>
            <a:r>
              <a:rPr lang="en-US" sz="1400" dirty="0">
                <a:latin typeface="Greycliff CF Medium" pitchFamily="50" charset="0"/>
              </a:rPr>
              <a:t>button here to send a message to your top learners and praise them for their hard work. </a:t>
            </a:r>
          </a:p>
          <a:p>
            <a:pPr>
              <a:lnSpc>
                <a:spcPct val="90000"/>
              </a:lnSpc>
              <a:spcAft>
                <a:spcPts val="600"/>
              </a:spcAft>
            </a:pPr>
            <a:r>
              <a:rPr lang="en-US" sz="1400" dirty="0">
                <a:latin typeface="Greycliff CF Medium" pitchFamily="50" charset="0"/>
              </a:rPr>
              <a:t>There is a standard message available which can be edited to give a personal touch.</a:t>
            </a:r>
          </a:p>
        </p:txBody>
      </p:sp>
      <p:sp>
        <p:nvSpPr>
          <p:cNvPr id="25" name="Left Brace 24">
            <a:extLst>
              <a:ext uri="{FF2B5EF4-FFF2-40B4-BE49-F238E27FC236}">
                <a16:creationId xmlns:a16="http://schemas.microsoft.com/office/drawing/2014/main" id="{58F40775-F44E-EF3F-2213-88F4509E100A}"/>
              </a:ext>
            </a:extLst>
          </p:cNvPr>
          <p:cNvSpPr/>
          <p:nvPr/>
        </p:nvSpPr>
        <p:spPr>
          <a:xfrm>
            <a:off x="6229924" y="3428999"/>
            <a:ext cx="717805" cy="2082470"/>
          </a:xfrm>
          <a:prstGeom prst="leftBrace">
            <a:avLst>
              <a:gd name="adj1" fmla="val 8333"/>
              <a:gd name="adj2" fmla="val 82015"/>
            </a:avLst>
          </a:prstGeom>
          <a:noFill/>
          <a:ln w="22225">
            <a:solidFill>
              <a:srgbClr val="F00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253378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 kick-off plan or welcome slides Services.pptx" id="{4D07831A-A2FD-4AF1-B265-C98DEEDF05C9}" vid="{D7DDC165-651B-48F0-A572-E4172089461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A5B0EBD4EB74C97AAA764655D8C7D" ma:contentTypeVersion="18" ma:contentTypeDescription="Create a new document." ma:contentTypeScope="" ma:versionID="395561850b3b0b37d0f6ca2db7cac999">
  <xsd:schema xmlns:xsd="http://www.w3.org/2001/XMLSchema" xmlns:xs="http://www.w3.org/2001/XMLSchema" xmlns:p="http://schemas.microsoft.com/office/2006/metadata/properties" xmlns:ns2="1f79941d-3aa8-4457-9f48-43ba80dd7be0" xmlns:ns3="60cf2f89-f19c-45ce-b22b-05133015695b" targetNamespace="http://schemas.microsoft.com/office/2006/metadata/properties" ma:root="true" ma:fieldsID="66c6aca340ba5a7323e1610a9e2c6f9d" ns2:_="" ns3:_="">
    <xsd:import namespace="1f79941d-3aa8-4457-9f48-43ba80dd7be0"/>
    <xsd:import namespace="60cf2f89-f19c-45ce-b22b-0513301569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9941d-3aa8-4457-9f48-43ba80dd7b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ecc2dd-dce2-45dd-a117-44b7032c81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cf2f89-f19c-45ce-b22b-05133015695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3eec6a-5ccf-479e-ada2-666e2626c945}" ma:internalName="TaxCatchAll" ma:showField="CatchAllData" ma:web="60cf2f89-f19c-45ce-b22b-051330156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0cf2f89-f19c-45ce-b22b-05133015695b" xsi:nil="true"/>
    <lcf76f155ced4ddcb4097134ff3c332f xmlns="1f79941d-3aa8-4457-9f48-43ba80dd7b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F21ECD-7C1D-4687-BE15-04F921A4B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9941d-3aa8-4457-9f48-43ba80dd7be0"/>
    <ds:schemaRef ds:uri="60cf2f89-f19c-45ce-b22b-0513301569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68CDC1-C51E-43AE-B013-0D02571558CA}">
  <ds:schemaRefs>
    <ds:schemaRef ds:uri="http://schemas.microsoft.com/sharepoint/v3/contenttype/forms"/>
  </ds:schemaRefs>
</ds:datastoreItem>
</file>

<file path=customXml/itemProps3.xml><?xml version="1.0" encoding="utf-8"?>
<ds:datastoreItem xmlns:ds="http://schemas.openxmlformats.org/officeDocument/2006/customXml" ds:itemID="{EAE1D739-06D8-43E3-86B7-38BF9D979D8E}">
  <ds:schemaRefs>
    <ds:schemaRef ds:uri="http://schemas.microsoft.com/office/2006/metadata/properties"/>
    <ds:schemaRef ds:uri="http://schemas.microsoft.com/office/infopath/2007/PartnerControls"/>
    <ds:schemaRef ds:uri="60cf2f89-f19c-45ce-b22b-05133015695b"/>
    <ds:schemaRef ds:uri="1f79941d-3aa8-4457-9f48-43ba80dd7be0"/>
  </ds:schemaRefs>
</ds:datastoreItem>
</file>

<file path=docProps/app.xml><?xml version="1.0" encoding="utf-8"?>
<Properties xmlns="http://schemas.openxmlformats.org/officeDocument/2006/extended-properties" xmlns:vt="http://schemas.openxmlformats.org/officeDocument/2006/docPropsVTypes">
  <TotalTime>929</TotalTime>
  <Words>1273</Words>
  <Application>Microsoft Office PowerPoint</Application>
  <PresentationFormat>Widescreen</PresentationFormat>
  <Paragraphs>98</Paragraphs>
  <Slides>13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Courier New</vt:lpstr>
      <vt:lpstr>Greycliff CF</vt:lpstr>
      <vt:lpstr>Greycliff CF Medium</vt:lpstr>
      <vt:lpstr>Mixta Pro Black</vt:lpstr>
      <vt:lpstr>Office Theme</vt:lpstr>
      <vt:lpstr>1_Office Theme</vt:lpstr>
      <vt:lpstr>PowerPoint Presentation</vt:lpstr>
      <vt:lpstr>Personalising this guide for your organisation</vt:lpstr>
      <vt:lpstr>Personalising this guide for your organisation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Personalising this user guide</dc:title>
  <dc:creator>Sharon Radford</dc:creator>
  <cp:lastModifiedBy>Alice McAnaw</cp:lastModifiedBy>
  <cp:revision>22</cp:revision>
  <dcterms:created xsi:type="dcterms:W3CDTF">2022-11-16T14:02:23Z</dcterms:created>
  <dcterms:modified xsi:type="dcterms:W3CDTF">2025-09-09T14:09:05Z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0x0101008E6A5B0EBD4EB74C97AAA764655D8C7D</vt:lpwstr>
  </property>
  <property fmtid="{D5CDD505-2E9C-101B-9397-08002B2CF9AE}" pid="3" name="MediaServiceImageTags">
    <vt:lpwstr/>
  </property>
</Properties>
</file>